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Lst>
  <p:notesMasterIdLst>
    <p:notesMasterId r:id="rId62"/>
  </p:notesMasterIdLst>
  <p:sldIdLst>
    <p:sldId id="256" r:id="rId2"/>
    <p:sldId id="334" r:id="rId3"/>
    <p:sldId id="335" r:id="rId4"/>
    <p:sldId id="269" r:id="rId5"/>
    <p:sldId id="257" r:id="rId6"/>
    <p:sldId id="267" r:id="rId7"/>
    <p:sldId id="336" r:id="rId8"/>
    <p:sldId id="339" r:id="rId9"/>
    <p:sldId id="420" r:id="rId10"/>
    <p:sldId id="421" r:id="rId11"/>
    <p:sldId id="422" r:id="rId12"/>
    <p:sldId id="423" r:id="rId13"/>
    <p:sldId id="424" r:id="rId14"/>
    <p:sldId id="425" r:id="rId15"/>
    <p:sldId id="340" r:id="rId16"/>
    <p:sldId id="341" r:id="rId17"/>
    <p:sldId id="426" r:id="rId18"/>
    <p:sldId id="427" r:id="rId19"/>
    <p:sldId id="428" r:id="rId20"/>
    <p:sldId id="429" r:id="rId21"/>
    <p:sldId id="430" r:id="rId22"/>
    <p:sldId id="431" r:id="rId23"/>
    <p:sldId id="432" r:id="rId24"/>
    <p:sldId id="433" r:id="rId25"/>
    <p:sldId id="434" r:id="rId26"/>
    <p:sldId id="435" r:id="rId27"/>
    <p:sldId id="436" r:id="rId28"/>
    <p:sldId id="437" r:id="rId29"/>
    <p:sldId id="438" r:id="rId30"/>
    <p:sldId id="439" r:id="rId31"/>
    <p:sldId id="440" r:id="rId32"/>
    <p:sldId id="441" r:id="rId33"/>
    <p:sldId id="258" r:id="rId34"/>
    <p:sldId id="442" r:id="rId35"/>
    <p:sldId id="443" r:id="rId36"/>
    <p:sldId id="444" r:id="rId37"/>
    <p:sldId id="445" r:id="rId38"/>
    <p:sldId id="446" r:id="rId39"/>
    <p:sldId id="447" r:id="rId40"/>
    <p:sldId id="448" r:id="rId41"/>
    <p:sldId id="449" r:id="rId42"/>
    <p:sldId id="450" r:id="rId43"/>
    <p:sldId id="390" r:id="rId44"/>
    <p:sldId id="451" r:id="rId45"/>
    <p:sldId id="452" r:id="rId46"/>
    <p:sldId id="453" r:id="rId47"/>
    <p:sldId id="454" r:id="rId48"/>
    <p:sldId id="458" r:id="rId49"/>
    <p:sldId id="455" r:id="rId50"/>
    <p:sldId id="456" r:id="rId51"/>
    <p:sldId id="457" r:id="rId52"/>
    <p:sldId id="459" r:id="rId53"/>
    <p:sldId id="460" r:id="rId54"/>
    <p:sldId id="461" r:id="rId55"/>
    <p:sldId id="462" r:id="rId56"/>
    <p:sldId id="463" r:id="rId57"/>
    <p:sldId id="406" r:id="rId58"/>
    <p:sldId id="464" r:id="rId59"/>
    <p:sldId id="465" r:id="rId60"/>
    <p:sldId id="419" r:id="rId61"/>
  </p:sldIdLst>
  <p:sldSz cx="12192000" cy="6858000"/>
  <p:notesSz cx="6858000" cy="9144000"/>
  <p:custDataLst>
    <p:tags r:id="rId6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A2781"/>
    <a:srgbClr val="026E35"/>
    <a:srgbClr val="044595"/>
    <a:srgbClr val="A11212"/>
    <a:srgbClr val="324A7A"/>
    <a:srgbClr val="FDE7E7"/>
    <a:srgbClr val="FBD9D9"/>
    <a:srgbClr val="203A6B"/>
    <a:srgbClr val="DCE5F4"/>
    <a:srgbClr val="CDD9E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546" autoAdjust="0"/>
    <p:restoredTop sz="94660"/>
  </p:normalViewPr>
  <p:slideViewPr>
    <p:cSldViewPr snapToGrid="0">
      <p:cViewPr varScale="1">
        <p:scale>
          <a:sx n="74" d="100"/>
          <a:sy n="74" d="100"/>
        </p:scale>
        <p:origin x="356" y="6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tags" Target="tags/tag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EEBC431-090A-4D11-8DA0-0E909CD9C1D0}" type="datetimeFigureOut">
              <a:rPr lang="zh-CN" altLang="en-US" smtClean="0"/>
              <a:t>2024/6/6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C29C44F-97CF-4085-A443-4AE7FEC076DC}"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6B9B7B9E-9C8D-423F-9D0F-BCEE280F71F7}" type="datetimeFigureOut">
              <a:rPr lang="zh-CN" altLang="en-US" smtClean="0"/>
              <a:t>2024/6/6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0DB8552-0204-45E1-8C81-68DBA02E28B0}"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封面页">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6B9B7B9E-9C8D-423F-9D0F-BCEE280F71F7}" type="datetimeFigureOut">
              <a:rPr lang="zh-CN" altLang="en-US" smtClean="0"/>
              <a:t>2024/6/6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0DB8552-0204-45E1-8C81-68DBA02E28B0}"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内容页1">
    <p:spTree>
      <p:nvGrpSpPr>
        <p:cNvPr id="1" name=""/>
        <p:cNvGrpSpPr/>
        <p:nvPr/>
      </p:nvGrpSpPr>
      <p:grpSpPr>
        <a:xfrm>
          <a:off x="0" y="0"/>
          <a:ext cx="0" cy="0"/>
          <a:chOff x="0" y="0"/>
          <a:chExt cx="0" cy="0"/>
        </a:xfrm>
      </p:grpSpPr>
      <p:sp>
        <p:nvSpPr>
          <p:cNvPr id="2" name="矩形 1"/>
          <p:cNvSpPr/>
          <p:nvPr userDrawn="1"/>
        </p:nvSpPr>
        <p:spPr>
          <a:xfrm>
            <a:off x="0" y="0"/>
            <a:ext cx="2419350" cy="6858000"/>
          </a:xfrm>
          <a:prstGeom prst="rect">
            <a:avLst/>
          </a:prstGeom>
          <a:solidFill>
            <a:schemeClr val="accent1">
              <a:lumMod val="20000"/>
              <a:lumOff val="80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 name="日期占位符 3"/>
          <p:cNvSpPr>
            <a:spLocks noGrp="1"/>
          </p:cNvSpPr>
          <p:nvPr>
            <p:ph type="dt" sz="half" idx="10"/>
          </p:nvPr>
        </p:nvSpPr>
        <p:spPr/>
        <p:txBody>
          <a:bodyPr/>
          <a:lstStyle/>
          <a:p>
            <a:fld id="{6B9B7B9E-9C8D-423F-9D0F-BCEE280F71F7}" type="datetimeFigureOut">
              <a:rPr lang="zh-CN" altLang="en-US" smtClean="0"/>
              <a:t>2024/6/6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0DB8552-0204-45E1-8C81-68DBA02E28B0}"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cSld name="1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E24EE297-474B-4A86-A7C8-228BCE0B587B}" type="datetimeFigureOut">
              <a:rPr lang="zh-CN" altLang="en-US" smtClean="0"/>
              <a:t>2024/6/6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90877DEB-90F5-4A8C-8837-7104AE75A0BC}"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B9B7B9E-9C8D-423F-9D0F-BCEE280F71F7}" type="datetimeFigureOut">
              <a:rPr lang="zh-CN" altLang="en-US" smtClean="0"/>
              <a:t>2024/6/6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0DB8552-0204-45E1-8C81-68DBA02E28B0}"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36.xml"/><Relationship Id="rId1" Type="http://schemas.openxmlformats.org/officeDocument/2006/relationships/tags" Target="../tags/tag35.xml"/><Relationship Id="rId5" Type="http://schemas.openxmlformats.org/officeDocument/2006/relationships/image" Target="../media/image5.png"/><Relationship Id="rId4" Type="http://schemas.openxmlformats.org/officeDocument/2006/relationships/image" Target="../media/image4.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38.xml"/><Relationship Id="rId1" Type="http://schemas.openxmlformats.org/officeDocument/2006/relationships/tags" Target="../tags/tag37.xml"/><Relationship Id="rId4" Type="http://schemas.openxmlformats.org/officeDocument/2006/relationships/image" Target="../media/image6.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40.xml"/><Relationship Id="rId1" Type="http://schemas.openxmlformats.org/officeDocument/2006/relationships/tags" Target="../tags/tag39.xml"/><Relationship Id="rId4" Type="http://schemas.openxmlformats.org/officeDocument/2006/relationships/image" Target="../media/image7.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42.xml"/><Relationship Id="rId1" Type="http://schemas.openxmlformats.org/officeDocument/2006/relationships/tags" Target="../tags/tag41.xml"/><Relationship Id="rId4" Type="http://schemas.openxmlformats.org/officeDocument/2006/relationships/image" Target="../media/image8.png"/></Relationships>
</file>

<file path=ppt/slides/_rels/slide14.xml.rels><?xml version="1.0" encoding="UTF-8" standalone="yes"?>
<Relationships xmlns="http://schemas.openxmlformats.org/package/2006/relationships"><Relationship Id="rId3" Type="http://schemas.openxmlformats.org/officeDocument/2006/relationships/tags" Target="../tags/tag45.xml"/><Relationship Id="rId2" Type="http://schemas.openxmlformats.org/officeDocument/2006/relationships/tags" Target="../tags/tag44.xml"/><Relationship Id="rId1" Type="http://schemas.openxmlformats.org/officeDocument/2006/relationships/tags" Target="../tags/tag43.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slideLayout" Target="../slideLayouts/slideLayout3.xml"/><Relationship Id="rId1" Type="http://schemas.openxmlformats.org/officeDocument/2006/relationships/tags" Target="../tags/tag46.xml"/><Relationship Id="rId4" Type="http://schemas.openxmlformats.org/officeDocument/2006/relationships/image" Target="../media/image12.jpeg"/></Relationships>
</file>

<file path=ppt/slides/_rels/slide16.xml.rels><?xml version="1.0" encoding="UTF-8" standalone="yes"?>
<Relationships xmlns="http://schemas.openxmlformats.org/package/2006/relationships"><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tags" Target="../tags/tag47.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51.xml"/><Relationship Id="rId1" Type="http://schemas.openxmlformats.org/officeDocument/2006/relationships/tags" Target="../tags/tag50.xml"/><Relationship Id="rId4" Type="http://schemas.openxmlformats.org/officeDocument/2006/relationships/image" Target="../media/image15.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53.xml"/><Relationship Id="rId1" Type="http://schemas.openxmlformats.org/officeDocument/2006/relationships/tags" Target="../tags/tag52.xml"/><Relationship Id="rId6" Type="http://schemas.openxmlformats.org/officeDocument/2006/relationships/image" Target="../media/image17.png"/><Relationship Id="rId5" Type="http://schemas.openxmlformats.org/officeDocument/2006/relationships/image" Target="../media/image15.png"/><Relationship Id="rId4" Type="http://schemas.openxmlformats.org/officeDocument/2006/relationships/image" Target="../media/image16.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55.xml"/><Relationship Id="rId1" Type="http://schemas.openxmlformats.org/officeDocument/2006/relationships/tags" Target="../tags/tag54.xml"/><Relationship Id="rId5" Type="http://schemas.openxmlformats.org/officeDocument/2006/relationships/image" Target="../media/image19.png"/><Relationship Id="rId4" Type="http://schemas.openxmlformats.org/officeDocument/2006/relationships/image" Target="../media/image18.png"/></Relationships>
</file>

<file path=ppt/slides/_rels/slide2.xml.rels><?xml version="1.0" encoding="UTF-8" standalone="yes"?>
<Relationships xmlns="http://schemas.openxmlformats.org/package/2006/relationships"><Relationship Id="rId3" Type="http://schemas.openxmlformats.org/officeDocument/2006/relationships/tags" Target="../tags/tag4.xml"/><Relationship Id="rId7" Type="http://schemas.openxmlformats.org/officeDocument/2006/relationships/slideLayout" Target="../slideLayouts/slideLayout3.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5" Type="http://schemas.openxmlformats.org/officeDocument/2006/relationships/tags" Target="../tags/tag6.xml"/><Relationship Id="rId4" Type="http://schemas.openxmlformats.org/officeDocument/2006/relationships/tags" Target="../tags/tag5.xml"/></Relationships>
</file>

<file path=ppt/slides/_rels/slide20.xml.rels><?xml version="1.0" encoding="UTF-8" standalone="yes"?>
<Relationships xmlns="http://schemas.openxmlformats.org/package/2006/relationships"><Relationship Id="rId3" Type="http://schemas.openxmlformats.org/officeDocument/2006/relationships/tags" Target="../tags/tag58.xml"/><Relationship Id="rId7" Type="http://schemas.openxmlformats.org/officeDocument/2006/relationships/image" Target="../media/image22.png"/><Relationship Id="rId2" Type="http://schemas.openxmlformats.org/officeDocument/2006/relationships/tags" Target="../tags/tag57.xml"/><Relationship Id="rId1" Type="http://schemas.openxmlformats.org/officeDocument/2006/relationships/tags" Target="../tags/tag56.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60.xml"/><Relationship Id="rId1" Type="http://schemas.openxmlformats.org/officeDocument/2006/relationships/tags" Target="../tags/tag59.xml"/></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62.xml"/><Relationship Id="rId1" Type="http://schemas.openxmlformats.org/officeDocument/2006/relationships/tags" Target="../tags/tag61.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64.xml"/><Relationship Id="rId1" Type="http://schemas.openxmlformats.org/officeDocument/2006/relationships/tags" Target="../tags/tag63.xml"/><Relationship Id="rId4" Type="http://schemas.openxmlformats.org/officeDocument/2006/relationships/image" Target="../media/image25.png"/></Relationships>
</file>

<file path=ppt/slides/_rels/slide24.xml.rels><?xml version="1.0" encoding="UTF-8" standalone="yes"?>
<Relationships xmlns="http://schemas.openxmlformats.org/package/2006/relationships"><Relationship Id="rId3" Type="http://schemas.openxmlformats.org/officeDocument/2006/relationships/tags" Target="../tags/tag67.xml"/><Relationship Id="rId2" Type="http://schemas.openxmlformats.org/officeDocument/2006/relationships/tags" Target="../tags/tag66.xml"/><Relationship Id="rId1" Type="http://schemas.openxmlformats.org/officeDocument/2006/relationships/tags" Target="../tags/tag65.xml"/><Relationship Id="rId5" Type="http://schemas.openxmlformats.org/officeDocument/2006/relationships/image" Target="../media/image26.png"/><Relationship Id="rId4"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69.xml"/><Relationship Id="rId1" Type="http://schemas.openxmlformats.org/officeDocument/2006/relationships/tags" Target="../tags/tag68.xml"/></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71.xml"/><Relationship Id="rId1" Type="http://schemas.openxmlformats.org/officeDocument/2006/relationships/tags" Target="../tags/tag70.xml"/></Relationships>
</file>

<file path=ppt/slides/_rels/slide2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slideLayout" Target="../slideLayouts/slideLayout3.xml"/><Relationship Id="rId1" Type="http://schemas.openxmlformats.org/officeDocument/2006/relationships/tags" Target="../tags/tag72.xml"/></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74.xml"/><Relationship Id="rId1" Type="http://schemas.openxmlformats.org/officeDocument/2006/relationships/tags" Target="../tags/tag73.xml"/><Relationship Id="rId4" Type="http://schemas.openxmlformats.org/officeDocument/2006/relationships/image" Target="../media/image27.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76.xml"/><Relationship Id="rId1" Type="http://schemas.openxmlformats.org/officeDocument/2006/relationships/tags" Target="../tags/tag75.xml"/><Relationship Id="rId4" Type="http://schemas.openxmlformats.org/officeDocument/2006/relationships/image" Target="../media/image28.png"/></Relationships>
</file>

<file path=ppt/slides/_rels/slide3.xml.rels><?xml version="1.0" encoding="UTF-8" standalone="yes"?>
<Relationships xmlns="http://schemas.openxmlformats.org/package/2006/relationships"><Relationship Id="rId3" Type="http://schemas.openxmlformats.org/officeDocument/2006/relationships/tags" Target="../tags/tag10.xml"/><Relationship Id="rId7" Type="http://schemas.openxmlformats.org/officeDocument/2006/relationships/slideLayout" Target="../slideLayouts/slideLayout3.xml"/><Relationship Id="rId2" Type="http://schemas.openxmlformats.org/officeDocument/2006/relationships/tags" Target="../tags/tag9.xml"/><Relationship Id="rId1" Type="http://schemas.openxmlformats.org/officeDocument/2006/relationships/tags" Target="../tags/tag8.xml"/><Relationship Id="rId6" Type="http://schemas.openxmlformats.org/officeDocument/2006/relationships/tags" Target="../tags/tag13.xml"/><Relationship Id="rId5" Type="http://schemas.openxmlformats.org/officeDocument/2006/relationships/tags" Target="../tags/tag12.xml"/><Relationship Id="rId4" Type="http://schemas.openxmlformats.org/officeDocument/2006/relationships/tags" Target="../tags/tag11.xml"/></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78.xml"/><Relationship Id="rId1" Type="http://schemas.openxmlformats.org/officeDocument/2006/relationships/tags" Target="../tags/tag77.xml"/><Relationship Id="rId5" Type="http://schemas.openxmlformats.org/officeDocument/2006/relationships/image" Target="../media/image30.png"/><Relationship Id="rId4" Type="http://schemas.openxmlformats.org/officeDocument/2006/relationships/image" Target="../media/image29.png"/></Relationships>
</file>

<file path=ppt/slides/_rels/slide3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slideLayout" Target="../slideLayouts/slideLayout3.xml"/><Relationship Id="rId1" Type="http://schemas.openxmlformats.org/officeDocument/2006/relationships/tags" Target="../tags/tag79.xml"/></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81.xml"/><Relationship Id="rId1" Type="http://schemas.openxmlformats.org/officeDocument/2006/relationships/tags" Target="../tags/tag80.xml"/><Relationship Id="rId4" Type="http://schemas.openxmlformats.org/officeDocument/2006/relationships/image" Target="../media/image32.png"/></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82.xml"/></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83.xml"/></Relationships>
</file>

<file path=ppt/slides/_rels/slide35.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slideLayout" Target="../slideLayouts/slideLayout3.xml"/><Relationship Id="rId1" Type="http://schemas.openxmlformats.org/officeDocument/2006/relationships/tags" Target="../tags/tag84.xml"/></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86.xml"/><Relationship Id="rId1" Type="http://schemas.openxmlformats.org/officeDocument/2006/relationships/tags" Target="../tags/tag85.xml"/><Relationship Id="rId5" Type="http://schemas.openxmlformats.org/officeDocument/2006/relationships/image" Target="../media/image35.png"/><Relationship Id="rId4" Type="http://schemas.openxmlformats.org/officeDocument/2006/relationships/image" Target="../media/image34.png"/></Relationships>
</file>

<file path=ppt/slides/_rels/slide37.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slideLayout" Target="../slideLayouts/slideLayout3.xml"/><Relationship Id="rId1" Type="http://schemas.openxmlformats.org/officeDocument/2006/relationships/tags" Target="../tags/tag87.xml"/></Relationships>
</file>

<file path=ppt/slides/_rels/slide38.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slideLayout" Target="../slideLayouts/slideLayout3.xml"/><Relationship Id="rId1" Type="http://schemas.openxmlformats.org/officeDocument/2006/relationships/tags" Target="../tags/tag88.xml"/></Relationships>
</file>

<file path=ppt/slides/_rels/slide39.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slideLayout" Target="../slideLayouts/slideLayout3.xml"/><Relationship Id="rId1" Type="http://schemas.openxmlformats.org/officeDocument/2006/relationships/tags" Target="../tags/tag89.xml"/></Relationships>
</file>

<file path=ppt/slides/_rels/slide4.xml.rels><?xml version="1.0" encoding="UTF-8" standalone="yes"?>
<Relationships xmlns="http://schemas.openxmlformats.org/package/2006/relationships"><Relationship Id="rId8" Type="http://schemas.openxmlformats.org/officeDocument/2006/relationships/tags" Target="../tags/tag21.xml"/><Relationship Id="rId13" Type="http://schemas.openxmlformats.org/officeDocument/2006/relationships/tags" Target="../tags/tag26.xml"/><Relationship Id="rId3" Type="http://schemas.openxmlformats.org/officeDocument/2006/relationships/tags" Target="../tags/tag16.xml"/><Relationship Id="rId7" Type="http://schemas.openxmlformats.org/officeDocument/2006/relationships/tags" Target="../tags/tag20.xml"/><Relationship Id="rId12" Type="http://schemas.openxmlformats.org/officeDocument/2006/relationships/tags" Target="../tags/tag25.xml"/><Relationship Id="rId2" Type="http://schemas.openxmlformats.org/officeDocument/2006/relationships/tags" Target="../tags/tag15.xml"/><Relationship Id="rId1" Type="http://schemas.openxmlformats.org/officeDocument/2006/relationships/tags" Target="../tags/tag14.xml"/><Relationship Id="rId6" Type="http://schemas.openxmlformats.org/officeDocument/2006/relationships/tags" Target="../tags/tag19.xml"/><Relationship Id="rId11" Type="http://schemas.openxmlformats.org/officeDocument/2006/relationships/tags" Target="../tags/tag24.xml"/><Relationship Id="rId5" Type="http://schemas.openxmlformats.org/officeDocument/2006/relationships/tags" Target="../tags/tag18.xml"/><Relationship Id="rId10" Type="http://schemas.openxmlformats.org/officeDocument/2006/relationships/tags" Target="../tags/tag23.xml"/><Relationship Id="rId4" Type="http://schemas.openxmlformats.org/officeDocument/2006/relationships/tags" Target="../tags/tag17.xml"/><Relationship Id="rId9" Type="http://schemas.openxmlformats.org/officeDocument/2006/relationships/tags" Target="../tags/tag22.xml"/><Relationship Id="rId14"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slideLayout" Target="../slideLayouts/slideLayout3.xml"/><Relationship Id="rId1" Type="http://schemas.openxmlformats.org/officeDocument/2006/relationships/tags" Target="../tags/tag90.xml"/><Relationship Id="rId4" Type="http://schemas.openxmlformats.org/officeDocument/2006/relationships/image" Target="../media/image40.png"/></Relationships>
</file>

<file path=ppt/slides/_rels/slide41.xml.rels><?xml version="1.0" encoding="UTF-8" standalone="yes"?>
<Relationships xmlns="http://schemas.openxmlformats.org/package/2006/relationships"><Relationship Id="rId8" Type="http://schemas.openxmlformats.org/officeDocument/2006/relationships/image" Target="../media/image47.png"/><Relationship Id="rId3" Type="http://schemas.openxmlformats.org/officeDocument/2006/relationships/image" Target="../media/image42.png"/><Relationship Id="rId7" Type="http://schemas.openxmlformats.org/officeDocument/2006/relationships/image" Target="../media/image46.png"/><Relationship Id="rId2" Type="http://schemas.openxmlformats.org/officeDocument/2006/relationships/image" Target="../media/image41.png"/><Relationship Id="rId1" Type="http://schemas.openxmlformats.org/officeDocument/2006/relationships/slideLayout" Target="../slideLayouts/slideLayout3.xml"/><Relationship Id="rId6" Type="http://schemas.openxmlformats.org/officeDocument/2006/relationships/image" Target="../media/image45.png"/><Relationship Id="rId5" Type="http://schemas.openxmlformats.org/officeDocument/2006/relationships/image" Target="../media/image44.png"/><Relationship Id="rId4" Type="http://schemas.openxmlformats.org/officeDocument/2006/relationships/image" Target="../media/image43.png"/><Relationship Id="rId9" Type="http://schemas.openxmlformats.org/officeDocument/2006/relationships/image" Target="../media/image48.png"/></Relationships>
</file>

<file path=ppt/slides/_rels/slide42.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92.xml"/><Relationship Id="rId1" Type="http://schemas.openxmlformats.org/officeDocument/2006/relationships/tags" Target="../tags/tag91.xml"/><Relationship Id="rId4" Type="http://schemas.openxmlformats.org/officeDocument/2006/relationships/image" Target="../media/image49.png"/></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9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slideLayout" Target="../slideLayouts/slideLayout3.xml"/><Relationship Id="rId1" Type="http://schemas.openxmlformats.org/officeDocument/2006/relationships/tags" Target="../tags/tag94.xml"/></Relationships>
</file>

<file path=ppt/slides/_rels/slide46.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slideLayout" Target="../slideLayouts/slideLayout3.xml"/><Relationship Id="rId1" Type="http://schemas.openxmlformats.org/officeDocument/2006/relationships/tags" Target="../tags/tag95.xml"/></Relationships>
</file>

<file path=ppt/slides/_rels/slide47.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slideLayout" Target="../slideLayouts/slideLayout3.xml"/><Relationship Id="rId1" Type="http://schemas.openxmlformats.org/officeDocument/2006/relationships/tags" Target="../tags/tag96.xml"/></Relationships>
</file>

<file path=ppt/slides/_rels/slide48.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slideLayout" Target="../slideLayouts/slideLayout3.xml"/><Relationship Id="rId1" Type="http://schemas.openxmlformats.org/officeDocument/2006/relationships/tags" Target="../tags/tag97.xml"/><Relationship Id="rId4" Type="http://schemas.openxmlformats.org/officeDocument/2006/relationships/image" Target="../media/image54.png"/></Relationships>
</file>

<file path=ppt/slides/_rels/slide49.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99.xml"/><Relationship Id="rId1" Type="http://schemas.openxmlformats.org/officeDocument/2006/relationships/tags" Target="../tags/tag98.xml"/><Relationship Id="rId4" Type="http://schemas.openxmlformats.org/officeDocument/2006/relationships/image" Target="../media/image55.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7.xml"/></Relationships>
</file>

<file path=ppt/slides/_rels/slide50.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slideLayout" Target="../slideLayouts/slideLayout3.xml"/><Relationship Id="rId1" Type="http://schemas.openxmlformats.org/officeDocument/2006/relationships/tags" Target="../tags/tag100.xml"/></Relationships>
</file>

<file path=ppt/slides/_rels/slide5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102.xml"/><Relationship Id="rId1" Type="http://schemas.openxmlformats.org/officeDocument/2006/relationships/tags" Target="../tags/tag101.xml"/><Relationship Id="rId5" Type="http://schemas.openxmlformats.org/officeDocument/2006/relationships/image" Target="../media/image58.png"/><Relationship Id="rId4" Type="http://schemas.openxmlformats.org/officeDocument/2006/relationships/image" Target="../media/image57.png"/></Relationships>
</file>

<file path=ppt/slides/_rels/slide52.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slideLayout" Target="../slideLayouts/slideLayout3.xml"/><Relationship Id="rId1" Type="http://schemas.openxmlformats.org/officeDocument/2006/relationships/tags" Target="../tags/tag103.xml"/></Relationships>
</file>

<file path=ppt/slides/_rels/slide53.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105.xml"/><Relationship Id="rId1" Type="http://schemas.openxmlformats.org/officeDocument/2006/relationships/tags" Target="../tags/tag104.xml"/></Relationships>
</file>

<file path=ppt/slides/_rels/slide54.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image" Target="../media/image59.png"/><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slideLayout" Target="../slideLayouts/slideLayout3.xml"/><Relationship Id="rId1" Type="http://schemas.openxmlformats.org/officeDocument/2006/relationships/tags" Target="../tags/tag106.xml"/></Relationships>
</file>

<file path=ppt/slides/_rels/slide56.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slideLayout" Target="../slideLayouts/slideLayout3.xml"/><Relationship Id="rId1" Type="http://schemas.openxmlformats.org/officeDocument/2006/relationships/tags" Target="../tags/tag107.xml"/></Relationships>
</file>

<file path=ppt/slides/_rels/slide5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08.xml"/></Relationships>
</file>

<file path=ppt/slides/_rels/slide58.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slideLayout" Target="../slideLayouts/slideLayout3.xml"/><Relationship Id="rId1" Type="http://schemas.openxmlformats.org/officeDocument/2006/relationships/tags" Target="../tags/tag109.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28.xml"/></Relationships>
</file>

<file path=ppt/slides/_rels/slide60.xml.rels><?xml version="1.0" encoding="UTF-8" standalone="yes"?>
<Relationships xmlns="http://schemas.openxmlformats.org/package/2006/relationships"><Relationship Id="rId3" Type="http://schemas.openxmlformats.org/officeDocument/2006/relationships/tags" Target="../tags/tag112.xml"/><Relationship Id="rId2" Type="http://schemas.openxmlformats.org/officeDocument/2006/relationships/tags" Target="../tags/tag111.xml"/><Relationship Id="rId1" Type="http://schemas.openxmlformats.org/officeDocument/2006/relationships/tags" Target="../tags/tag110.xml"/><Relationship Id="rId6" Type="http://schemas.openxmlformats.org/officeDocument/2006/relationships/slideLayout" Target="../slideLayouts/slideLayout4.xml"/><Relationship Id="rId5" Type="http://schemas.openxmlformats.org/officeDocument/2006/relationships/tags" Target="../tags/tag114.xml"/><Relationship Id="rId4" Type="http://schemas.openxmlformats.org/officeDocument/2006/relationships/tags" Target="../tags/tag113.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30.xml"/><Relationship Id="rId1" Type="http://schemas.openxmlformats.org/officeDocument/2006/relationships/tags" Target="../tags/tag29.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32.xml"/><Relationship Id="rId1" Type="http://schemas.openxmlformats.org/officeDocument/2006/relationships/tags" Target="../tags/tag31.xml"/><Relationship Id="rId5" Type="http://schemas.openxmlformats.org/officeDocument/2006/relationships/image" Target="../media/image2.png"/><Relationship Id="rId4" Type="http://schemas.openxmlformats.org/officeDocument/2006/relationships/image" Target="../media/image1.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34.xml"/><Relationship Id="rId1" Type="http://schemas.openxmlformats.org/officeDocument/2006/relationships/tags" Target="../tags/tag33.xml"/><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1381911"/>
            <a:ext cx="12192000" cy="297637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2" name="椭圆 51"/>
          <p:cNvSpPr/>
          <p:nvPr/>
        </p:nvSpPr>
        <p:spPr>
          <a:xfrm>
            <a:off x="5348402" y="634312"/>
            <a:ext cx="1495195" cy="149519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1587072" y="2325468"/>
            <a:ext cx="9091366" cy="830997"/>
          </a:xfrm>
          <a:prstGeom prst="rect">
            <a:avLst/>
          </a:prstGeom>
          <a:noFill/>
        </p:spPr>
        <p:txBody>
          <a:bodyPr wrap="square" rtlCol="0">
            <a:spAutoFit/>
          </a:bodyPr>
          <a:lstStyle/>
          <a:p>
            <a:pPr algn="ctr"/>
            <a:r>
              <a:rPr lang="zh-CN" altLang="zh-CN" sz="4800" b="1" dirty="0">
                <a:solidFill>
                  <a:schemeClr val="bg1"/>
                </a:solidFill>
              </a:rPr>
              <a:t>第</a:t>
            </a:r>
            <a:r>
              <a:rPr lang="en-US" altLang="zh-CN" sz="4800" b="1" dirty="0">
                <a:solidFill>
                  <a:schemeClr val="bg1"/>
                </a:solidFill>
              </a:rPr>
              <a:t>4</a:t>
            </a:r>
            <a:r>
              <a:rPr lang="zh-CN" altLang="zh-CN" sz="4800" b="1" dirty="0">
                <a:solidFill>
                  <a:schemeClr val="bg1"/>
                </a:solidFill>
              </a:rPr>
              <a:t>章 动画操作</a:t>
            </a:r>
            <a:endParaRPr lang="zh-CN" altLang="zh-CN" sz="4800" dirty="0">
              <a:solidFill>
                <a:schemeClr val="bg1"/>
              </a:solidFill>
            </a:endParaRPr>
          </a:p>
        </p:txBody>
      </p:sp>
      <p:sp>
        <p:nvSpPr>
          <p:cNvPr id="92" name="文本框 91"/>
          <p:cNvSpPr txBox="1"/>
          <p:nvPr/>
        </p:nvSpPr>
        <p:spPr>
          <a:xfrm>
            <a:off x="2599463" y="3687449"/>
            <a:ext cx="6993068" cy="338554"/>
          </a:xfrm>
          <a:prstGeom prst="rect">
            <a:avLst/>
          </a:prstGeom>
          <a:noFill/>
        </p:spPr>
        <p:txBody>
          <a:bodyPr wrap="none" rtlCol="0">
            <a:spAutoFit/>
          </a:bodyPr>
          <a:lstStyle/>
          <a:p>
            <a:pPr algn="ctr"/>
            <a:r>
              <a:rPr lang="en-US" altLang="zh-CN" sz="1600" spc="300" dirty="0">
                <a:solidFill>
                  <a:schemeClr val="bg1"/>
                </a:solidFill>
              </a:rPr>
              <a:t>Chapter One First Acquaintance After Effects 2022</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263239" y="752608"/>
            <a:ext cx="1983941" cy="670333"/>
            <a:chOff x="194013" y="1879279"/>
            <a:chExt cx="1983941" cy="670333"/>
          </a:xfrm>
        </p:grpSpPr>
        <p:sp>
          <p:nvSpPr>
            <p:cNvPr id="42" name="矩形: 圆角 41"/>
            <p:cNvSpPr/>
            <p:nvPr/>
          </p:nvSpPr>
          <p:spPr>
            <a:xfrm>
              <a:off x="194013" y="2027709"/>
              <a:ext cx="1983941" cy="521903"/>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323311" y="1879279"/>
              <a:ext cx="1627369" cy="637675"/>
            </a:xfrm>
            <a:prstGeom prst="rect">
              <a:avLst/>
            </a:prstGeom>
          </p:spPr>
          <p:txBody>
            <a:bodyPr wrap="none">
              <a:spAutoFit/>
            </a:bodyPr>
            <a:lstStyle/>
            <a:p>
              <a:pPr algn="just">
                <a:lnSpc>
                  <a:spcPct val="150000"/>
                </a:lnSpc>
                <a:spcAft>
                  <a:spcPts val="0"/>
                </a:spcAft>
              </a:pPr>
              <a:r>
                <a:rPr lang="zh-CN" altLang="zh-CN" sz="2800" b="1" kern="100" dirty="0">
                  <a:solidFill>
                    <a:schemeClr val="bg1"/>
                  </a:solidFill>
                  <a:latin typeface="黑体" panose="02010609060101010101" pitchFamily="49" charset="-122"/>
                  <a:ea typeface="黑体" panose="02010609060101010101" pitchFamily="49" charset="-122"/>
                  <a:cs typeface="宋体" panose="02010600030101010101" pitchFamily="2" charset="-122"/>
                </a:rPr>
                <a:t>任务实施</a:t>
              </a:r>
              <a:endParaRPr lang="zh-CN" altLang="zh-CN" sz="2000" kern="100" dirty="0">
                <a:solidFill>
                  <a:schemeClr val="bg1"/>
                </a:solidFill>
                <a:effectLst/>
                <a:latin typeface="黑体" panose="02010609060101010101" pitchFamily="49" charset="-122"/>
                <a:ea typeface="黑体" panose="02010609060101010101" pitchFamily="49" charset="-122"/>
                <a:cs typeface="Times New Roman" panose="02020603050405020304" pitchFamily="18" charset="0"/>
              </a:endParaRPr>
            </a:p>
          </p:txBody>
        </p:sp>
      </p:grpSp>
      <p:grpSp>
        <p:nvGrpSpPr>
          <p:cNvPr id="5" name="组合 4"/>
          <p:cNvGrpSpPr/>
          <p:nvPr/>
        </p:nvGrpSpPr>
        <p:grpSpPr>
          <a:xfrm>
            <a:off x="5038989" y="192350"/>
            <a:ext cx="6250592" cy="3464501"/>
            <a:chOff x="5790105" y="192350"/>
            <a:chExt cx="6250592" cy="3464501"/>
          </a:xfrm>
        </p:grpSpPr>
        <p:sp>
          <p:nvSpPr>
            <p:cNvPr id="17" name="圆角矩形 6"/>
            <p:cNvSpPr/>
            <p:nvPr>
              <p:custDataLst>
                <p:tags r:id="rId2"/>
              </p:custDataLst>
            </p:nvPr>
          </p:nvSpPr>
          <p:spPr>
            <a:xfrm>
              <a:off x="5790105" y="192350"/>
              <a:ext cx="6250592" cy="3464501"/>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p>
          </p:txBody>
        </p:sp>
        <p:sp>
          <p:nvSpPr>
            <p:cNvPr id="2" name="矩形 1"/>
            <p:cNvSpPr/>
            <p:nvPr/>
          </p:nvSpPr>
          <p:spPr>
            <a:xfrm>
              <a:off x="5969719" y="262606"/>
              <a:ext cx="6070978" cy="3323987"/>
            </a:xfrm>
            <a:prstGeom prst="rect">
              <a:avLst/>
            </a:prstGeom>
          </p:spPr>
          <p:txBody>
            <a:bodyPr wrap="square">
              <a:spAutoFit/>
            </a:bodyPr>
            <a:lstStyle/>
            <a:p>
              <a:pPr algn="just">
                <a:lnSpc>
                  <a:spcPct val="150000"/>
                </a:lnSpc>
                <a:spcAft>
                  <a:spcPts val="0"/>
                </a:spcAft>
              </a:pPr>
              <a:r>
                <a:rPr lang="zh-CN" altLang="zh-CN" sz="2000" kern="100" dirty="0">
                  <a:latin typeface="+mn-ea"/>
                  <a:cs typeface="宋体" panose="02010600030101010101" pitchFamily="2" charset="-122"/>
                </a:rPr>
                <a:t>步骤</a:t>
              </a:r>
              <a:r>
                <a:rPr lang="en-US" altLang="zh-CN" sz="2000" kern="100" dirty="0">
                  <a:latin typeface="+mn-ea"/>
                  <a:cs typeface="宋体" panose="02010600030101010101" pitchFamily="2" charset="-122"/>
                </a:rPr>
                <a:t>03</a:t>
              </a:r>
              <a:r>
                <a:rPr lang="zh-CN" altLang="zh-CN" sz="2000" kern="100" dirty="0">
                  <a:latin typeface="+mn-ea"/>
                  <a:cs typeface="宋体" panose="02010600030101010101" pitchFamily="2" charset="-122"/>
                </a:rPr>
                <a:t>：为“</a:t>
              </a:r>
              <a:r>
                <a:rPr lang="en-US" altLang="zh-CN" sz="2000" kern="100" dirty="0">
                  <a:latin typeface="+mn-ea"/>
                  <a:cs typeface="宋体" panose="02010600030101010101" pitchFamily="2" charset="-122"/>
                </a:rPr>
                <a:t>MG_logo</a:t>
              </a:r>
              <a:r>
                <a:rPr lang="zh-CN" altLang="zh-CN" sz="2000" kern="100" dirty="0">
                  <a:latin typeface="+mn-ea"/>
                  <a:cs typeface="宋体" panose="02010600030101010101" pitchFamily="2" charset="-122"/>
                </a:rPr>
                <a:t>”图层设置动画关键帧，这一步操作所要达到的效果是</a:t>
              </a:r>
              <a:r>
                <a:rPr lang="en-US" altLang="zh-CN" sz="2000" kern="100" dirty="0">
                  <a:latin typeface="+mn-ea"/>
                  <a:cs typeface="宋体" panose="02010600030101010101" pitchFamily="2" charset="-122"/>
                </a:rPr>
                <a:t>MG_logo</a:t>
              </a:r>
              <a:r>
                <a:rPr lang="zh-CN" altLang="zh-CN" sz="2000" kern="100" dirty="0">
                  <a:latin typeface="+mn-ea"/>
                  <a:cs typeface="宋体" panose="02010600030101010101" pitchFamily="2" charset="-122"/>
                </a:rPr>
                <a:t>从视图中心弹跳到画面的上方。选中“</a:t>
              </a:r>
              <a:r>
                <a:rPr lang="en-US" altLang="zh-CN" sz="2000" kern="100" dirty="0">
                  <a:latin typeface="+mn-ea"/>
                  <a:cs typeface="宋体" panose="02010600030101010101" pitchFamily="2" charset="-122"/>
                </a:rPr>
                <a:t>MG_logo</a:t>
              </a:r>
              <a:r>
                <a:rPr lang="zh-CN" altLang="zh-CN" sz="2000" kern="100" dirty="0">
                  <a:latin typeface="+mn-ea"/>
                  <a:cs typeface="宋体" panose="02010600030101010101" pitchFamily="2" charset="-122"/>
                </a:rPr>
                <a:t>”图层，在第</a:t>
              </a:r>
              <a:r>
                <a:rPr lang="en-US" altLang="zh-CN" sz="2000" kern="100" dirty="0">
                  <a:latin typeface="+mn-ea"/>
                  <a:cs typeface="宋体" panose="02010600030101010101" pitchFamily="2" charset="-122"/>
                </a:rPr>
                <a:t>10</a:t>
              </a:r>
              <a:r>
                <a:rPr lang="zh-CN" altLang="zh-CN" sz="2000" kern="100" dirty="0">
                  <a:latin typeface="+mn-ea"/>
                  <a:cs typeface="宋体" panose="02010600030101010101" pitchFamily="2" charset="-122"/>
                </a:rPr>
                <a:t>帧处设置“位置为”为</a:t>
              </a:r>
              <a:r>
                <a:rPr lang="en-US" altLang="zh-CN" sz="2000" kern="100" dirty="0">
                  <a:latin typeface="+mn-ea"/>
                  <a:cs typeface="宋体" panose="02010600030101010101" pitchFamily="2" charset="-122"/>
                </a:rPr>
                <a:t>(960.0</a:t>
              </a:r>
              <a:r>
                <a:rPr lang="zh-CN" altLang="zh-CN" sz="2000" kern="100" dirty="0">
                  <a:latin typeface="+mn-ea"/>
                  <a:cs typeface="宋体" panose="02010600030101010101" pitchFamily="2" charset="-122"/>
                </a:rPr>
                <a:t>，</a:t>
              </a:r>
              <a:r>
                <a:rPr lang="en-US" altLang="zh-CN" sz="2000" kern="100" dirty="0">
                  <a:latin typeface="+mn-ea"/>
                  <a:cs typeface="宋体" panose="02010600030101010101" pitchFamily="2" charset="-122"/>
                </a:rPr>
                <a:t>0</a:t>
              </a:r>
              <a:r>
                <a:rPr lang="zh-CN" altLang="zh-CN" sz="2000" kern="100" dirty="0">
                  <a:latin typeface="+mn-ea"/>
                  <a:cs typeface="宋体" panose="02010600030101010101" pitchFamily="2" charset="-122"/>
                </a:rPr>
                <a:t>，</a:t>
              </a:r>
              <a:r>
                <a:rPr lang="en-US" altLang="zh-CN" sz="2000" kern="100" dirty="0">
                  <a:latin typeface="+mn-ea"/>
                  <a:cs typeface="宋体" panose="02010600030101010101" pitchFamily="2" charset="-122"/>
                </a:rPr>
                <a:t>0)</a:t>
              </a:r>
              <a:r>
                <a:rPr lang="zh-CN" altLang="zh-CN" sz="2000" kern="100" dirty="0">
                  <a:latin typeface="+mn-ea"/>
                  <a:cs typeface="宋体" panose="02010600030101010101" pitchFamily="2" charset="-122"/>
                </a:rPr>
                <a:t>，并激活关键帧，在第</a:t>
              </a:r>
              <a:r>
                <a:rPr lang="en-US" altLang="zh-CN" sz="2000" kern="100" dirty="0">
                  <a:latin typeface="+mn-ea"/>
                  <a:cs typeface="宋体" panose="02010600030101010101" pitchFamily="2" charset="-122"/>
                </a:rPr>
                <a:t>20</a:t>
              </a:r>
              <a:r>
                <a:rPr lang="zh-CN" altLang="zh-CN" sz="2000" kern="100" dirty="0">
                  <a:latin typeface="+mn-ea"/>
                  <a:cs typeface="宋体" panose="02010600030101010101" pitchFamily="2" charset="-122"/>
                </a:rPr>
                <a:t>帧处设置“位置”为</a:t>
              </a:r>
              <a:r>
                <a:rPr lang="en-US" altLang="zh-CN" sz="2000" kern="100" dirty="0">
                  <a:latin typeface="+mn-ea"/>
                  <a:cs typeface="宋体" panose="02010600030101010101" pitchFamily="2" charset="-122"/>
                </a:rPr>
                <a:t>(960.0</a:t>
              </a:r>
              <a:r>
                <a:rPr lang="zh-CN" altLang="zh-CN" sz="2000" kern="100" dirty="0">
                  <a:latin typeface="+mn-ea"/>
                  <a:cs typeface="宋体" panose="02010600030101010101" pitchFamily="2" charset="-122"/>
                </a:rPr>
                <a:t>，</a:t>
              </a:r>
              <a:r>
                <a:rPr lang="en-US" altLang="zh-CN" sz="2000" kern="100" dirty="0">
                  <a:latin typeface="+mn-ea"/>
                  <a:cs typeface="宋体" panose="02010600030101010101" pitchFamily="2" charset="-122"/>
                </a:rPr>
                <a:t>700.0)</a:t>
              </a:r>
              <a:r>
                <a:rPr lang="zh-CN" altLang="zh-CN" sz="2000" kern="100" dirty="0">
                  <a:latin typeface="+mn-ea"/>
                  <a:cs typeface="宋体" panose="02010600030101010101" pitchFamily="2" charset="-122"/>
                </a:rPr>
                <a:t>、在</a:t>
              </a:r>
              <a:r>
                <a:rPr lang="en-US" altLang="zh-CN" sz="2000" kern="100" dirty="0">
                  <a:latin typeface="+mn-ea"/>
                  <a:cs typeface="宋体" panose="02010600030101010101" pitchFamily="2" charset="-122"/>
                </a:rPr>
                <a:t>1</a:t>
              </a:r>
              <a:r>
                <a:rPr lang="zh-CN" altLang="zh-CN" sz="2000" kern="100" dirty="0">
                  <a:latin typeface="+mn-ea"/>
                  <a:cs typeface="宋体" panose="02010600030101010101" pitchFamily="2" charset="-122"/>
                </a:rPr>
                <a:t>秒</a:t>
              </a:r>
              <a:r>
                <a:rPr lang="en-US" altLang="zh-CN" sz="2000" kern="100" dirty="0">
                  <a:latin typeface="+mn-ea"/>
                  <a:cs typeface="宋体" panose="02010600030101010101" pitchFamily="2" charset="-122"/>
                </a:rPr>
                <a:t>2</a:t>
              </a:r>
              <a:r>
                <a:rPr lang="zh-CN" altLang="zh-CN" sz="2000" kern="100" dirty="0">
                  <a:latin typeface="+mn-ea"/>
                  <a:cs typeface="宋体" panose="02010600030101010101" pitchFamily="2" charset="-122"/>
                </a:rPr>
                <a:t>帧处设置“位置”为</a:t>
              </a:r>
              <a:r>
                <a:rPr lang="en-US" altLang="zh-CN" sz="2000" kern="100" dirty="0">
                  <a:latin typeface="+mn-ea"/>
                  <a:cs typeface="宋体" panose="02010600030101010101" pitchFamily="2" charset="-122"/>
                </a:rPr>
                <a:t>(960.0</a:t>
              </a:r>
              <a:r>
                <a:rPr lang="zh-CN" altLang="zh-CN" sz="2000" kern="100" dirty="0">
                  <a:latin typeface="+mn-ea"/>
                  <a:cs typeface="宋体" panose="02010600030101010101" pitchFamily="2" charset="-122"/>
                </a:rPr>
                <a:t>，</a:t>
              </a:r>
              <a:r>
                <a:rPr lang="en-US" altLang="zh-CN" sz="2000" kern="100" dirty="0">
                  <a:latin typeface="+mn-ea"/>
                  <a:cs typeface="宋体" panose="02010600030101010101" pitchFamily="2" charset="-122"/>
                </a:rPr>
                <a:t>430.0) </a:t>
              </a:r>
              <a:r>
                <a:rPr lang="zh-CN" altLang="zh-CN" sz="2000" kern="100" dirty="0">
                  <a:latin typeface="+mn-ea"/>
                  <a:cs typeface="宋体" panose="02010600030101010101" pitchFamily="2" charset="-122"/>
                </a:rPr>
                <a:t>，如图</a:t>
              </a:r>
              <a:r>
                <a:rPr lang="en-US" altLang="zh-CN" sz="2000" kern="100" dirty="0">
                  <a:latin typeface="+mn-ea"/>
                  <a:cs typeface="宋体" panose="02010600030101010101" pitchFamily="2" charset="-122"/>
                </a:rPr>
                <a:t>4-4</a:t>
              </a:r>
              <a:r>
                <a:rPr lang="zh-CN" altLang="zh-CN" sz="2000" kern="100" dirty="0">
                  <a:latin typeface="+mn-ea"/>
                  <a:cs typeface="宋体" panose="02010600030101010101" pitchFamily="2" charset="-122"/>
                </a:rPr>
                <a:t>所示，此时画面的预览效果如图</a:t>
              </a:r>
              <a:r>
                <a:rPr lang="en-US" altLang="zh-CN" sz="2000" kern="100" dirty="0">
                  <a:latin typeface="+mn-ea"/>
                  <a:cs typeface="宋体" panose="02010600030101010101" pitchFamily="2" charset="-122"/>
                </a:rPr>
                <a:t>4-5</a:t>
              </a:r>
              <a:r>
                <a:rPr lang="zh-CN" altLang="zh-CN" sz="2000" kern="100" dirty="0">
                  <a:latin typeface="+mn-ea"/>
                  <a:cs typeface="宋体" panose="02010600030101010101" pitchFamily="2" charset="-122"/>
                </a:rPr>
                <a:t>所示。</a:t>
              </a:r>
              <a:endParaRPr lang="zh-CN" altLang="zh-CN" sz="1600" kern="100" dirty="0">
                <a:effectLst/>
                <a:latin typeface="+mn-ea"/>
                <a:cs typeface="Times New Roman" panose="02020603050405020304" pitchFamily="18" charset="0"/>
              </a:endParaRPr>
            </a:p>
          </p:txBody>
        </p:sp>
      </p:grpSp>
      <p:pic>
        <p:nvPicPr>
          <p:cNvPr id="12" name="图片 11"/>
          <p:cNvPicPr/>
          <p:nvPr/>
        </p:nvPicPr>
        <p:blipFill>
          <a:blip r:embed="rId4" cstate="print">
            <a:extLst>
              <a:ext uri="{28A0092B-C50C-407E-A947-70E740481C1C}">
                <a14:useLocalDpi xmlns:a14="http://schemas.microsoft.com/office/drawing/2010/main" val="0"/>
              </a:ext>
            </a:extLst>
          </a:blip>
          <a:srcRect/>
          <a:stretch>
            <a:fillRect/>
          </a:stretch>
        </p:blipFill>
        <p:spPr>
          <a:xfrm>
            <a:off x="3681148" y="4105399"/>
            <a:ext cx="7918677" cy="1733871"/>
          </a:xfrm>
          <a:prstGeom prst="rect">
            <a:avLst/>
          </a:prstGeom>
          <a:noFill/>
          <a:ln>
            <a:noFill/>
          </a:ln>
        </p:spPr>
      </p:pic>
      <p:sp>
        <p:nvSpPr>
          <p:cNvPr id="3" name="矩形 2"/>
          <p:cNvSpPr/>
          <p:nvPr/>
        </p:nvSpPr>
        <p:spPr>
          <a:xfrm>
            <a:off x="7862549" y="5839270"/>
            <a:ext cx="1205779" cy="583108"/>
          </a:xfrm>
          <a:prstGeom prst="rect">
            <a:avLst/>
          </a:prstGeom>
        </p:spPr>
        <p:txBody>
          <a:bodyPr wrap="none">
            <a:spAutoFit/>
          </a:bodyPr>
          <a:lstStyle/>
          <a:p>
            <a:pPr indent="304800" algn="ctr">
              <a:lnSpc>
                <a:spcPct val="150000"/>
              </a:lnSpc>
              <a:spcAft>
                <a:spcPts val="0"/>
              </a:spcAft>
            </a:pPr>
            <a:r>
              <a:rPr lang="zh-CN" altLang="zh-CN" sz="2400" kern="100" dirty="0">
                <a:latin typeface="Calibri" panose="020F0502020204030204" pitchFamily="34" charset="0"/>
                <a:ea typeface="宋体" panose="02010600030101010101" pitchFamily="2" charset="-122"/>
                <a:cs typeface="宋体" panose="02010600030101010101" pitchFamily="2" charset="-122"/>
              </a:rPr>
              <a:t>图</a:t>
            </a:r>
            <a:r>
              <a:rPr lang="en-US" altLang="zh-CN" sz="2400" kern="100" dirty="0">
                <a:latin typeface="Calibri" panose="020F0502020204030204" pitchFamily="34" charset="0"/>
                <a:ea typeface="宋体" panose="02010600030101010101" pitchFamily="2" charset="-122"/>
                <a:cs typeface="宋体" panose="02010600030101010101" pitchFamily="2" charset="-122"/>
              </a:rPr>
              <a:t>4-4</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14" name="图片 13"/>
          <p:cNvPicPr/>
          <p:nvPr/>
        </p:nvPicPr>
        <p:blipFill>
          <a:blip r:embed="rId5">
            <a:extLst>
              <a:ext uri="{28A0092B-C50C-407E-A947-70E740481C1C}">
                <a14:useLocalDpi xmlns:a14="http://schemas.microsoft.com/office/drawing/2010/main" val="0"/>
              </a:ext>
            </a:extLst>
          </a:blip>
          <a:srcRect/>
          <a:stretch>
            <a:fillRect/>
          </a:stretch>
        </p:blipFill>
        <p:spPr>
          <a:xfrm>
            <a:off x="117306" y="1571371"/>
            <a:ext cx="4004714" cy="2330535"/>
          </a:xfrm>
          <a:prstGeom prst="rect">
            <a:avLst/>
          </a:prstGeom>
          <a:noFill/>
          <a:ln>
            <a:noFill/>
          </a:ln>
        </p:spPr>
      </p:pic>
      <p:sp>
        <p:nvSpPr>
          <p:cNvPr id="4" name="矩形 3"/>
          <p:cNvSpPr/>
          <p:nvPr/>
        </p:nvSpPr>
        <p:spPr>
          <a:xfrm>
            <a:off x="1002851" y="4035141"/>
            <a:ext cx="1205779" cy="583108"/>
          </a:xfrm>
          <a:prstGeom prst="rect">
            <a:avLst/>
          </a:prstGeom>
        </p:spPr>
        <p:txBody>
          <a:bodyPr wrap="none">
            <a:spAutoFit/>
          </a:bodyPr>
          <a:lstStyle/>
          <a:p>
            <a:pPr indent="304800" algn="ctr">
              <a:lnSpc>
                <a:spcPct val="150000"/>
              </a:lnSpc>
              <a:spcAft>
                <a:spcPts val="0"/>
              </a:spcAft>
            </a:pPr>
            <a:r>
              <a:rPr lang="zh-CN" altLang="zh-CN" sz="2400" kern="100" dirty="0">
                <a:latin typeface="Calibri" panose="020F0502020204030204" pitchFamily="34" charset="0"/>
                <a:ea typeface="宋体" panose="02010600030101010101" pitchFamily="2" charset="-122"/>
                <a:cs typeface="宋体" panose="02010600030101010101" pitchFamily="2" charset="-122"/>
              </a:rPr>
              <a:t>图</a:t>
            </a:r>
            <a:r>
              <a:rPr lang="en-US" altLang="zh-CN" sz="2400" kern="100" dirty="0">
                <a:latin typeface="Calibri" panose="020F0502020204030204" pitchFamily="34" charset="0"/>
                <a:ea typeface="宋体" panose="02010600030101010101" pitchFamily="2" charset="-122"/>
                <a:cs typeface="宋体" panose="02010600030101010101" pitchFamily="2" charset="-122"/>
              </a:rPr>
              <a:t>4-5</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15" name="等腰三角形 14"/>
          <p:cNvSpPr/>
          <p:nvPr/>
        </p:nvSpPr>
        <p:spPr>
          <a:xfrm rot="16200000">
            <a:off x="2253007" y="1017598"/>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ustDataLst>
      <p:tags r:id="rId1"/>
    </p:custDataLst>
    <p:extLst>
      <p:ext uri="{BB962C8B-B14F-4D97-AF65-F5344CB8AC3E}">
        <p14:creationId xmlns:p14="http://schemas.microsoft.com/office/powerpoint/2010/main" val="339790867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圆角矩形 6"/>
          <p:cNvSpPr/>
          <p:nvPr>
            <p:custDataLst>
              <p:tags r:id="rId2"/>
            </p:custDataLst>
          </p:nvPr>
        </p:nvSpPr>
        <p:spPr>
          <a:xfrm>
            <a:off x="2877079" y="752608"/>
            <a:ext cx="8977464" cy="2414880"/>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p>
        </p:txBody>
      </p:sp>
      <p:grpSp>
        <p:nvGrpSpPr>
          <p:cNvPr id="8" name="组合 7"/>
          <p:cNvGrpSpPr/>
          <p:nvPr/>
        </p:nvGrpSpPr>
        <p:grpSpPr>
          <a:xfrm>
            <a:off x="180111" y="752608"/>
            <a:ext cx="1983941" cy="670333"/>
            <a:chOff x="194013" y="1879279"/>
            <a:chExt cx="1983941" cy="670333"/>
          </a:xfrm>
        </p:grpSpPr>
        <p:sp>
          <p:nvSpPr>
            <p:cNvPr id="42" name="矩形: 圆角 41"/>
            <p:cNvSpPr/>
            <p:nvPr/>
          </p:nvSpPr>
          <p:spPr>
            <a:xfrm>
              <a:off x="194013" y="2027709"/>
              <a:ext cx="1983941" cy="521903"/>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323311" y="1879279"/>
              <a:ext cx="1627369" cy="637675"/>
            </a:xfrm>
            <a:prstGeom prst="rect">
              <a:avLst/>
            </a:prstGeom>
          </p:spPr>
          <p:txBody>
            <a:bodyPr wrap="none">
              <a:spAutoFit/>
            </a:bodyPr>
            <a:lstStyle/>
            <a:p>
              <a:pPr algn="just">
                <a:lnSpc>
                  <a:spcPct val="150000"/>
                </a:lnSpc>
                <a:spcAft>
                  <a:spcPts val="0"/>
                </a:spcAft>
              </a:pPr>
              <a:r>
                <a:rPr lang="zh-CN" altLang="zh-CN" sz="2800" b="1" kern="100" dirty="0">
                  <a:solidFill>
                    <a:schemeClr val="bg1"/>
                  </a:solidFill>
                  <a:latin typeface="黑体" panose="02010609060101010101" pitchFamily="49" charset="-122"/>
                  <a:ea typeface="黑体" panose="02010609060101010101" pitchFamily="49" charset="-122"/>
                  <a:cs typeface="宋体" panose="02010600030101010101" pitchFamily="2" charset="-122"/>
                </a:rPr>
                <a:t>任务实施</a:t>
              </a:r>
              <a:endParaRPr lang="zh-CN" altLang="zh-CN" sz="2000" kern="100" dirty="0">
                <a:solidFill>
                  <a:schemeClr val="bg1"/>
                </a:solidFill>
                <a:effectLst/>
                <a:latin typeface="黑体" panose="02010609060101010101" pitchFamily="49" charset="-122"/>
                <a:ea typeface="黑体" panose="02010609060101010101" pitchFamily="49" charset="-122"/>
                <a:cs typeface="Times New Roman" panose="02020603050405020304" pitchFamily="18" charset="0"/>
              </a:endParaRPr>
            </a:p>
          </p:txBody>
        </p:sp>
      </p:grpSp>
      <p:sp>
        <p:nvSpPr>
          <p:cNvPr id="2" name="矩形 1"/>
          <p:cNvSpPr/>
          <p:nvPr/>
        </p:nvSpPr>
        <p:spPr>
          <a:xfrm>
            <a:off x="2909736" y="901038"/>
            <a:ext cx="8846833" cy="1886286"/>
          </a:xfrm>
          <a:prstGeom prst="rect">
            <a:avLst/>
          </a:prstGeom>
        </p:spPr>
        <p:txBody>
          <a:bodyPr wrap="square">
            <a:spAutoFit/>
          </a:bodyPr>
          <a:lstStyle/>
          <a:p>
            <a:pPr algn="just">
              <a:lnSpc>
                <a:spcPct val="150000"/>
              </a:lnSpc>
              <a:spcAft>
                <a:spcPts val="0"/>
              </a:spcAft>
            </a:pPr>
            <a:r>
              <a:rPr lang="zh-CN" altLang="zh-CN" sz="2000" kern="100" dirty="0">
                <a:latin typeface="+mn-ea"/>
                <a:cs typeface="宋体" panose="02010600030101010101" pitchFamily="2" charset="-122"/>
              </a:rPr>
              <a:t>步骤</a:t>
            </a:r>
            <a:r>
              <a:rPr lang="en-US" altLang="zh-CN" sz="2000" kern="100" dirty="0">
                <a:latin typeface="+mn-ea"/>
                <a:cs typeface="宋体" panose="02010600030101010101" pitchFamily="2" charset="-122"/>
              </a:rPr>
              <a:t>04</a:t>
            </a:r>
            <a:r>
              <a:rPr lang="zh-CN" altLang="zh-CN" sz="2000" kern="100" dirty="0">
                <a:latin typeface="+mn-ea"/>
                <a:cs typeface="宋体" panose="02010600030101010101" pitchFamily="2" charset="-122"/>
              </a:rPr>
              <a:t>：设置“</a:t>
            </a:r>
            <a:r>
              <a:rPr lang="en-US" altLang="zh-CN" sz="2000" kern="100" dirty="0">
                <a:latin typeface="+mn-ea"/>
                <a:cs typeface="宋体" panose="02010600030101010101" pitchFamily="2" charset="-122"/>
              </a:rPr>
              <a:t>MG_logo</a:t>
            </a:r>
            <a:r>
              <a:rPr lang="zh-CN" altLang="zh-CN" sz="2000" kern="100" dirty="0">
                <a:latin typeface="+mn-ea"/>
                <a:cs typeface="宋体" panose="02010600030101010101" pitchFamily="2" charset="-122"/>
              </a:rPr>
              <a:t>”图层的后续动画关键帧，这一步需要设置</a:t>
            </a:r>
            <a:r>
              <a:rPr lang="en-US" altLang="zh-CN" sz="2000" kern="100" dirty="0">
                <a:latin typeface="+mn-ea"/>
                <a:cs typeface="宋体" panose="02010600030101010101" pitchFamily="2" charset="-122"/>
              </a:rPr>
              <a:t>MG_logo</a:t>
            </a:r>
            <a:r>
              <a:rPr lang="zh-CN" altLang="zh-CN" sz="2000" kern="100" dirty="0">
                <a:latin typeface="+mn-ea"/>
                <a:cs typeface="宋体" panose="02010600030101010101" pitchFamily="2" charset="-122"/>
              </a:rPr>
              <a:t>变大且下落到画面底端的过程。在第</a:t>
            </a:r>
            <a:r>
              <a:rPr lang="en-US" altLang="zh-CN" sz="2000" kern="100" dirty="0">
                <a:latin typeface="+mn-ea"/>
                <a:cs typeface="宋体" panose="02010600030101010101" pitchFamily="2" charset="-122"/>
              </a:rPr>
              <a:t>0</a:t>
            </a:r>
            <a:r>
              <a:rPr lang="zh-CN" altLang="zh-CN" sz="2000" kern="100" dirty="0">
                <a:latin typeface="+mn-ea"/>
                <a:cs typeface="宋体" panose="02010600030101010101" pitchFamily="2" charset="-122"/>
              </a:rPr>
              <a:t>秒</a:t>
            </a:r>
            <a:r>
              <a:rPr lang="en-US" altLang="zh-CN" sz="2000" kern="100" dirty="0">
                <a:latin typeface="+mn-ea"/>
                <a:cs typeface="宋体" panose="02010600030101010101" pitchFamily="2" charset="-122"/>
              </a:rPr>
              <a:t>15</a:t>
            </a:r>
            <a:r>
              <a:rPr lang="zh-CN" altLang="zh-CN" sz="2000" kern="100" dirty="0">
                <a:latin typeface="+mn-ea"/>
                <a:cs typeface="宋体" panose="02010600030101010101" pitchFamily="2" charset="-122"/>
              </a:rPr>
              <a:t>帧处设置“缩放”为</a:t>
            </a:r>
            <a:r>
              <a:rPr lang="en-US" altLang="zh-CN" sz="2000" kern="100" dirty="0">
                <a:latin typeface="+mn-ea"/>
                <a:cs typeface="宋体" panose="02010600030101010101" pitchFamily="2" charset="-122"/>
              </a:rPr>
              <a:t>(100.0</a:t>
            </a:r>
            <a:r>
              <a:rPr lang="zh-CN" altLang="zh-CN" sz="2000" kern="100" dirty="0">
                <a:latin typeface="+mn-ea"/>
                <a:cs typeface="宋体" panose="02010600030101010101" pitchFamily="2" charset="-122"/>
              </a:rPr>
              <a:t>，</a:t>
            </a:r>
            <a:r>
              <a:rPr lang="en-US" altLang="zh-CN" sz="2000" kern="100" dirty="0">
                <a:latin typeface="+mn-ea"/>
                <a:cs typeface="宋体" panose="02010600030101010101" pitchFamily="2" charset="-122"/>
              </a:rPr>
              <a:t>100.0)</a:t>
            </a:r>
            <a:r>
              <a:rPr lang="zh-CN" altLang="zh-CN" sz="2000" kern="100" dirty="0">
                <a:latin typeface="+mn-ea"/>
                <a:cs typeface="宋体" panose="02010600030101010101" pitchFamily="2" charset="-122"/>
              </a:rPr>
              <a:t>，在第</a:t>
            </a:r>
            <a:r>
              <a:rPr lang="en-US" altLang="zh-CN" sz="2000" kern="100" dirty="0">
                <a:latin typeface="+mn-ea"/>
                <a:cs typeface="宋体" panose="02010600030101010101" pitchFamily="2" charset="-122"/>
              </a:rPr>
              <a:t>0</a:t>
            </a:r>
            <a:r>
              <a:rPr lang="zh-CN" altLang="zh-CN" sz="2000" kern="100" dirty="0">
                <a:latin typeface="+mn-ea"/>
                <a:cs typeface="宋体" panose="02010600030101010101" pitchFamily="2" charset="-122"/>
              </a:rPr>
              <a:t>秒</a:t>
            </a:r>
            <a:r>
              <a:rPr lang="en-US" altLang="zh-CN" sz="2000" kern="100" dirty="0">
                <a:latin typeface="+mn-ea"/>
                <a:cs typeface="宋体" panose="02010600030101010101" pitchFamily="2" charset="-122"/>
              </a:rPr>
              <a:t>20</a:t>
            </a:r>
            <a:r>
              <a:rPr lang="zh-CN" altLang="zh-CN" sz="2000" kern="100" dirty="0">
                <a:latin typeface="+mn-ea"/>
                <a:cs typeface="宋体" panose="02010600030101010101" pitchFamily="2" charset="-122"/>
              </a:rPr>
              <a:t>帧处设置“缩放”为</a:t>
            </a:r>
            <a:r>
              <a:rPr lang="en-US" altLang="zh-CN" sz="2000" kern="100" dirty="0">
                <a:latin typeface="+mn-ea"/>
                <a:cs typeface="宋体" panose="02010600030101010101" pitchFamily="2" charset="-122"/>
              </a:rPr>
              <a:t>(130.0</a:t>
            </a:r>
            <a:r>
              <a:rPr lang="zh-CN" altLang="zh-CN" sz="2000" kern="100" dirty="0">
                <a:latin typeface="+mn-ea"/>
                <a:cs typeface="宋体" panose="02010600030101010101" pitchFamily="2" charset="-122"/>
              </a:rPr>
              <a:t>，</a:t>
            </a:r>
            <a:r>
              <a:rPr lang="en-US" altLang="zh-CN" sz="2000" kern="100" dirty="0">
                <a:latin typeface="+mn-ea"/>
                <a:cs typeface="宋体" panose="02010600030101010101" pitchFamily="2" charset="-122"/>
              </a:rPr>
              <a:t>130.0)</a:t>
            </a:r>
            <a:r>
              <a:rPr lang="zh-CN" altLang="zh-CN" sz="2000" kern="100" dirty="0">
                <a:latin typeface="+mn-ea"/>
                <a:cs typeface="宋体" panose="02010600030101010101" pitchFamily="2" charset="-122"/>
              </a:rPr>
              <a:t>，在第</a:t>
            </a:r>
            <a:r>
              <a:rPr lang="en-US" altLang="zh-CN" sz="2000" kern="100" dirty="0">
                <a:latin typeface="+mn-ea"/>
                <a:cs typeface="宋体" panose="02010600030101010101" pitchFamily="2" charset="-122"/>
              </a:rPr>
              <a:t>1</a:t>
            </a:r>
            <a:r>
              <a:rPr lang="zh-CN" altLang="zh-CN" sz="2000" kern="100" dirty="0">
                <a:latin typeface="+mn-ea"/>
                <a:cs typeface="宋体" panose="02010600030101010101" pitchFamily="2" charset="-122"/>
              </a:rPr>
              <a:t>秒第</a:t>
            </a:r>
            <a:r>
              <a:rPr lang="en-US" altLang="zh-CN" sz="2000" kern="100" dirty="0">
                <a:latin typeface="+mn-ea"/>
                <a:cs typeface="宋体" panose="02010600030101010101" pitchFamily="2" charset="-122"/>
              </a:rPr>
              <a:t>2</a:t>
            </a:r>
            <a:r>
              <a:rPr lang="zh-CN" altLang="zh-CN" sz="2000" kern="100" dirty="0">
                <a:latin typeface="+mn-ea"/>
                <a:cs typeface="宋体" panose="02010600030101010101" pitchFamily="2" charset="-122"/>
              </a:rPr>
              <a:t>帧处设置“缩放”为</a:t>
            </a:r>
            <a:r>
              <a:rPr lang="en-US" altLang="zh-CN" sz="2000" kern="100" dirty="0">
                <a:latin typeface="+mn-ea"/>
                <a:cs typeface="宋体" panose="02010600030101010101" pitchFamily="2" charset="-122"/>
              </a:rPr>
              <a:t>(100.0</a:t>
            </a:r>
            <a:r>
              <a:rPr lang="zh-CN" altLang="zh-CN" sz="2000" kern="100" dirty="0">
                <a:latin typeface="+mn-ea"/>
                <a:cs typeface="宋体" panose="02010600030101010101" pitchFamily="2" charset="-122"/>
              </a:rPr>
              <a:t>，</a:t>
            </a:r>
            <a:r>
              <a:rPr lang="en-US" altLang="zh-CN" sz="2000" kern="100" dirty="0">
                <a:latin typeface="+mn-ea"/>
                <a:cs typeface="宋体" panose="02010600030101010101" pitchFamily="2" charset="-122"/>
              </a:rPr>
              <a:t>100.0)</a:t>
            </a:r>
            <a:r>
              <a:rPr lang="zh-CN" altLang="zh-CN" sz="2000" kern="100" dirty="0">
                <a:latin typeface="+mn-ea"/>
                <a:cs typeface="宋体" panose="02010600030101010101" pitchFamily="2" charset="-122"/>
              </a:rPr>
              <a:t>，如图</a:t>
            </a:r>
            <a:r>
              <a:rPr lang="en-US" altLang="zh-CN" sz="2000" kern="100" dirty="0">
                <a:latin typeface="+mn-ea"/>
                <a:cs typeface="宋体" panose="02010600030101010101" pitchFamily="2" charset="-122"/>
              </a:rPr>
              <a:t>4-6</a:t>
            </a:r>
            <a:r>
              <a:rPr lang="zh-CN" altLang="zh-CN" sz="2000" kern="100" dirty="0">
                <a:latin typeface="+mn-ea"/>
                <a:cs typeface="宋体" panose="02010600030101010101" pitchFamily="2" charset="-122"/>
              </a:rPr>
              <a:t>所示。</a:t>
            </a:r>
            <a:endParaRPr lang="zh-CN" altLang="zh-CN" sz="1600" kern="100" dirty="0">
              <a:effectLst/>
              <a:latin typeface="+mn-ea"/>
              <a:cs typeface="Times New Roman" panose="02020603050405020304" pitchFamily="18" charset="0"/>
            </a:endParaRPr>
          </a:p>
        </p:txBody>
      </p:sp>
      <p:pic>
        <p:nvPicPr>
          <p:cNvPr id="12" name="图片 11"/>
          <p:cNvPicPr/>
          <p:nvPr/>
        </p:nvPicPr>
        <p:blipFill>
          <a:blip r:embed="rId4">
            <a:extLst>
              <a:ext uri="{28A0092B-C50C-407E-A947-70E740481C1C}">
                <a14:useLocalDpi xmlns:a14="http://schemas.microsoft.com/office/drawing/2010/main" val="0"/>
              </a:ext>
            </a:extLst>
          </a:blip>
          <a:srcRect/>
          <a:stretch>
            <a:fillRect/>
          </a:stretch>
        </p:blipFill>
        <p:spPr>
          <a:xfrm>
            <a:off x="3007710" y="3508819"/>
            <a:ext cx="8471275" cy="1817098"/>
          </a:xfrm>
          <a:prstGeom prst="rect">
            <a:avLst/>
          </a:prstGeom>
          <a:noFill/>
          <a:ln>
            <a:noFill/>
          </a:ln>
        </p:spPr>
      </p:pic>
      <p:sp>
        <p:nvSpPr>
          <p:cNvPr id="3" name="矩形 2"/>
          <p:cNvSpPr/>
          <p:nvPr/>
        </p:nvSpPr>
        <p:spPr>
          <a:xfrm>
            <a:off x="6160032" y="5667248"/>
            <a:ext cx="1205779" cy="583108"/>
          </a:xfrm>
          <a:prstGeom prst="rect">
            <a:avLst/>
          </a:prstGeom>
        </p:spPr>
        <p:txBody>
          <a:bodyPr wrap="none">
            <a:spAutoFit/>
          </a:bodyPr>
          <a:lstStyle/>
          <a:p>
            <a:pPr indent="304800" algn="ctr">
              <a:lnSpc>
                <a:spcPct val="150000"/>
              </a:lnSpc>
              <a:spcAft>
                <a:spcPts val="0"/>
              </a:spcAft>
            </a:pPr>
            <a:r>
              <a:rPr lang="zh-CN" altLang="zh-CN" sz="2400" kern="100" dirty="0">
                <a:latin typeface="Calibri" panose="020F0502020204030204" pitchFamily="34" charset="0"/>
                <a:ea typeface="宋体" panose="02010600030101010101" pitchFamily="2" charset="-122"/>
                <a:cs typeface="宋体" panose="02010600030101010101" pitchFamily="2" charset="-122"/>
              </a:rPr>
              <a:t>图</a:t>
            </a:r>
            <a:r>
              <a:rPr lang="en-US" altLang="zh-CN" sz="2400" kern="100" dirty="0">
                <a:latin typeface="Calibri" panose="020F0502020204030204" pitchFamily="34" charset="0"/>
                <a:ea typeface="宋体" panose="02010600030101010101" pitchFamily="2" charset="-122"/>
                <a:cs typeface="宋体" panose="02010600030101010101" pitchFamily="2" charset="-122"/>
              </a:rPr>
              <a:t>4-6</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10" name="等腰三角形 9"/>
          <p:cNvSpPr/>
          <p:nvPr/>
        </p:nvSpPr>
        <p:spPr>
          <a:xfrm rot="16200000">
            <a:off x="2253007" y="1017598"/>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ustDataLst>
      <p:tags r:id="rId1"/>
    </p:custDataLst>
    <p:extLst>
      <p:ext uri="{BB962C8B-B14F-4D97-AF65-F5344CB8AC3E}">
        <p14:creationId xmlns:p14="http://schemas.microsoft.com/office/powerpoint/2010/main" val="422805121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圆角矩形 6"/>
          <p:cNvSpPr/>
          <p:nvPr>
            <p:custDataLst>
              <p:tags r:id="rId2"/>
            </p:custDataLst>
          </p:nvPr>
        </p:nvSpPr>
        <p:spPr>
          <a:xfrm>
            <a:off x="2877079" y="752608"/>
            <a:ext cx="8977464" cy="2292517"/>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p>
        </p:txBody>
      </p:sp>
      <p:sp>
        <p:nvSpPr>
          <p:cNvPr id="48" name="等腰三角形 47"/>
          <p:cNvSpPr/>
          <p:nvPr/>
        </p:nvSpPr>
        <p:spPr>
          <a:xfrm rot="16200000">
            <a:off x="2094022" y="1058305"/>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7"/>
          <p:cNvGrpSpPr/>
          <p:nvPr/>
        </p:nvGrpSpPr>
        <p:grpSpPr>
          <a:xfrm>
            <a:off x="138547" y="752608"/>
            <a:ext cx="1983941" cy="670333"/>
            <a:chOff x="194013" y="1879279"/>
            <a:chExt cx="1983941" cy="670333"/>
          </a:xfrm>
        </p:grpSpPr>
        <p:sp>
          <p:nvSpPr>
            <p:cNvPr id="42" name="矩形: 圆角 41"/>
            <p:cNvSpPr/>
            <p:nvPr/>
          </p:nvSpPr>
          <p:spPr>
            <a:xfrm>
              <a:off x="194013" y="2027709"/>
              <a:ext cx="1983941" cy="521903"/>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323311" y="1879279"/>
              <a:ext cx="1627369" cy="637675"/>
            </a:xfrm>
            <a:prstGeom prst="rect">
              <a:avLst/>
            </a:prstGeom>
          </p:spPr>
          <p:txBody>
            <a:bodyPr wrap="none">
              <a:spAutoFit/>
            </a:bodyPr>
            <a:lstStyle/>
            <a:p>
              <a:pPr algn="just">
                <a:lnSpc>
                  <a:spcPct val="150000"/>
                </a:lnSpc>
                <a:spcAft>
                  <a:spcPts val="0"/>
                </a:spcAft>
              </a:pPr>
              <a:r>
                <a:rPr lang="zh-CN" altLang="zh-CN" sz="2800" b="1" kern="100" dirty="0">
                  <a:solidFill>
                    <a:schemeClr val="bg1"/>
                  </a:solidFill>
                  <a:latin typeface="黑体" panose="02010609060101010101" pitchFamily="49" charset="-122"/>
                  <a:ea typeface="黑体" panose="02010609060101010101" pitchFamily="49" charset="-122"/>
                  <a:cs typeface="宋体" panose="02010600030101010101" pitchFamily="2" charset="-122"/>
                </a:rPr>
                <a:t>任务实施</a:t>
              </a:r>
              <a:endParaRPr lang="zh-CN" altLang="zh-CN" sz="2000" kern="100" dirty="0">
                <a:solidFill>
                  <a:schemeClr val="bg1"/>
                </a:solidFill>
                <a:effectLst/>
                <a:latin typeface="黑体" panose="02010609060101010101" pitchFamily="49" charset="-122"/>
                <a:ea typeface="黑体" panose="02010609060101010101" pitchFamily="49" charset="-122"/>
                <a:cs typeface="Times New Roman" panose="02020603050405020304" pitchFamily="18" charset="0"/>
              </a:endParaRPr>
            </a:p>
          </p:txBody>
        </p:sp>
      </p:grpSp>
      <p:sp>
        <p:nvSpPr>
          <p:cNvPr id="4" name="矩形 3"/>
          <p:cNvSpPr/>
          <p:nvPr/>
        </p:nvSpPr>
        <p:spPr>
          <a:xfrm>
            <a:off x="3007709" y="901038"/>
            <a:ext cx="8585577" cy="1754326"/>
          </a:xfrm>
          <a:prstGeom prst="rect">
            <a:avLst/>
          </a:prstGeom>
        </p:spPr>
        <p:txBody>
          <a:bodyPr wrap="square">
            <a:spAutoFit/>
          </a:bodyPr>
          <a:lstStyle/>
          <a:p>
            <a:pPr algn="just">
              <a:lnSpc>
                <a:spcPct val="150000"/>
              </a:lnSpc>
              <a:spcAft>
                <a:spcPts val="0"/>
              </a:spcAft>
            </a:pPr>
            <a:r>
              <a:rPr lang="zh-CN" altLang="zh-CN" sz="2400" kern="100" dirty="0">
                <a:latin typeface="+mn-ea"/>
                <a:cs typeface="宋体" panose="02010600030101010101" pitchFamily="2" charset="-122"/>
              </a:rPr>
              <a:t>步骤</a:t>
            </a:r>
            <a:r>
              <a:rPr lang="en-US" altLang="zh-CN" sz="2400" kern="100" dirty="0">
                <a:latin typeface="+mn-ea"/>
                <a:cs typeface="宋体" panose="02010600030101010101" pitchFamily="2" charset="-122"/>
              </a:rPr>
              <a:t>05</a:t>
            </a:r>
            <a:r>
              <a:rPr lang="zh-CN" altLang="zh-CN" sz="2400" kern="100" dirty="0">
                <a:latin typeface="+mn-ea"/>
                <a:cs typeface="宋体" panose="02010600030101010101" pitchFamily="2" charset="-122"/>
              </a:rPr>
              <a:t>：设置“</a:t>
            </a:r>
            <a:r>
              <a:rPr lang="en-US" altLang="zh-CN" sz="2400" kern="100" dirty="0">
                <a:latin typeface="+mn-ea"/>
                <a:cs typeface="宋体" panose="02010600030101010101" pitchFamily="2" charset="-122"/>
              </a:rPr>
              <a:t>MG_logo</a:t>
            </a:r>
            <a:r>
              <a:rPr lang="zh-CN" altLang="zh-CN" sz="2400" kern="100" dirty="0">
                <a:latin typeface="+mn-ea"/>
                <a:cs typeface="宋体" panose="02010600030101010101" pitchFamily="2" charset="-122"/>
              </a:rPr>
              <a:t>”图层移动时的关键帧，并使图层的运动速度在各个关键帧之间平滑过渡。框选所有的关键帧</a:t>
            </a:r>
            <a:r>
              <a:rPr lang="en-US" altLang="zh-CN" sz="2400" kern="100" dirty="0">
                <a:latin typeface="+mn-ea"/>
                <a:cs typeface="宋体" panose="02010600030101010101" pitchFamily="2" charset="-122"/>
              </a:rPr>
              <a:t>,</a:t>
            </a:r>
            <a:r>
              <a:rPr lang="zh-CN" altLang="zh-CN" sz="2400" kern="100" dirty="0">
                <a:latin typeface="+mn-ea"/>
                <a:cs typeface="宋体" panose="02010600030101010101" pitchFamily="2" charset="-122"/>
              </a:rPr>
              <a:t>按快捷键</a:t>
            </a:r>
            <a:r>
              <a:rPr lang="en-US" altLang="zh-CN" sz="2400" kern="100" dirty="0">
                <a:latin typeface="+mn-ea"/>
                <a:cs typeface="宋体" panose="02010600030101010101" pitchFamily="2" charset="-122"/>
              </a:rPr>
              <a:t>F9</a:t>
            </a:r>
            <a:r>
              <a:rPr lang="zh-CN" altLang="zh-CN" sz="2400" kern="100" dirty="0">
                <a:latin typeface="+mn-ea"/>
                <a:cs typeface="宋体" panose="02010600030101010101" pitchFamily="2" charset="-122"/>
              </a:rPr>
              <a:t>将它们的插值从线性转化为贝塞尔曲线，如图</a:t>
            </a:r>
            <a:r>
              <a:rPr lang="en-US" altLang="zh-CN" sz="2400" kern="100" dirty="0">
                <a:latin typeface="+mn-ea"/>
                <a:cs typeface="宋体" panose="02010600030101010101" pitchFamily="2" charset="-122"/>
              </a:rPr>
              <a:t>4-7</a:t>
            </a:r>
            <a:r>
              <a:rPr lang="zh-CN" altLang="zh-CN" sz="2400" kern="100" dirty="0">
                <a:latin typeface="+mn-ea"/>
                <a:cs typeface="宋体" panose="02010600030101010101" pitchFamily="2" charset="-122"/>
              </a:rPr>
              <a:t>所示。</a:t>
            </a:r>
            <a:endParaRPr lang="zh-CN" altLang="zh-CN" kern="100" dirty="0">
              <a:effectLst/>
              <a:latin typeface="+mn-ea"/>
              <a:cs typeface="Times New Roman" panose="02020603050405020304" pitchFamily="18" charset="0"/>
            </a:endParaRPr>
          </a:p>
        </p:txBody>
      </p:sp>
      <p:pic>
        <p:nvPicPr>
          <p:cNvPr id="11" name="图片 10"/>
          <p:cNvPicPr/>
          <p:nvPr/>
        </p:nvPicPr>
        <p:blipFill>
          <a:blip r:embed="rId4" cstate="print">
            <a:extLst>
              <a:ext uri="{28A0092B-C50C-407E-A947-70E740481C1C}">
                <a14:useLocalDpi xmlns:a14="http://schemas.microsoft.com/office/drawing/2010/main" val="0"/>
              </a:ext>
            </a:extLst>
          </a:blip>
          <a:srcRect/>
          <a:stretch>
            <a:fillRect/>
          </a:stretch>
        </p:blipFill>
        <p:spPr>
          <a:xfrm>
            <a:off x="3309846" y="3467055"/>
            <a:ext cx="8283440" cy="1905045"/>
          </a:xfrm>
          <a:prstGeom prst="rect">
            <a:avLst/>
          </a:prstGeom>
          <a:noFill/>
          <a:ln>
            <a:noFill/>
          </a:ln>
        </p:spPr>
      </p:pic>
      <p:sp>
        <p:nvSpPr>
          <p:cNvPr id="5" name="矩形 4"/>
          <p:cNvSpPr/>
          <p:nvPr/>
        </p:nvSpPr>
        <p:spPr>
          <a:xfrm>
            <a:off x="6334754" y="5417751"/>
            <a:ext cx="1205779" cy="583108"/>
          </a:xfrm>
          <a:prstGeom prst="rect">
            <a:avLst/>
          </a:prstGeom>
        </p:spPr>
        <p:txBody>
          <a:bodyPr wrap="none">
            <a:spAutoFit/>
          </a:bodyPr>
          <a:lstStyle/>
          <a:p>
            <a:pPr indent="304800" algn="ctr">
              <a:lnSpc>
                <a:spcPct val="150000"/>
              </a:lnSpc>
              <a:spcAft>
                <a:spcPts val="0"/>
              </a:spcAft>
            </a:pPr>
            <a:r>
              <a:rPr lang="zh-CN" altLang="zh-CN" sz="2400" kern="100" dirty="0">
                <a:latin typeface="Calibri" panose="020F0502020204030204" pitchFamily="34" charset="0"/>
                <a:ea typeface="宋体" panose="02010600030101010101" pitchFamily="2" charset="-122"/>
                <a:cs typeface="宋体" panose="02010600030101010101" pitchFamily="2" charset="-122"/>
              </a:rPr>
              <a:t>图</a:t>
            </a:r>
            <a:r>
              <a:rPr lang="en-US" altLang="zh-CN" sz="2400" kern="100" dirty="0">
                <a:latin typeface="Calibri" panose="020F0502020204030204" pitchFamily="34" charset="0"/>
                <a:ea typeface="宋体" panose="02010600030101010101" pitchFamily="2" charset="-122"/>
                <a:cs typeface="宋体" panose="02010600030101010101" pitchFamily="2" charset="-122"/>
              </a:rPr>
              <a:t>4-7</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custDataLst>
      <p:tags r:id="rId1"/>
    </p:custDataLst>
    <p:extLst>
      <p:ext uri="{BB962C8B-B14F-4D97-AF65-F5344CB8AC3E}">
        <p14:creationId xmlns:p14="http://schemas.microsoft.com/office/powerpoint/2010/main" val="25598843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圆角矩形 6"/>
          <p:cNvSpPr/>
          <p:nvPr>
            <p:custDataLst>
              <p:tags r:id="rId2"/>
            </p:custDataLst>
          </p:nvPr>
        </p:nvSpPr>
        <p:spPr>
          <a:xfrm>
            <a:off x="2877080" y="752608"/>
            <a:ext cx="8977464" cy="2072235"/>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p>
        </p:txBody>
      </p:sp>
      <p:sp>
        <p:nvSpPr>
          <p:cNvPr id="48" name="等腰三角形 47"/>
          <p:cNvSpPr/>
          <p:nvPr/>
        </p:nvSpPr>
        <p:spPr>
          <a:xfrm rot="16200000">
            <a:off x="2126106" y="1058305"/>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7"/>
          <p:cNvGrpSpPr/>
          <p:nvPr/>
        </p:nvGrpSpPr>
        <p:grpSpPr>
          <a:xfrm>
            <a:off x="119920" y="752608"/>
            <a:ext cx="1983941" cy="670333"/>
            <a:chOff x="194013" y="1879279"/>
            <a:chExt cx="1983941" cy="670333"/>
          </a:xfrm>
        </p:grpSpPr>
        <p:sp>
          <p:nvSpPr>
            <p:cNvPr id="42" name="矩形: 圆角 41"/>
            <p:cNvSpPr/>
            <p:nvPr/>
          </p:nvSpPr>
          <p:spPr>
            <a:xfrm>
              <a:off x="194013" y="2027709"/>
              <a:ext cx="1983941" cy="521903"/>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323311" y="1879279"/>
              <a:ext cx="1627369" cy="637675"/>
            </a:xfrm>
            <a:prstGeom prst="rect">
              <a:avLst/>
            </a:prstGeom>
          </p:spPr>
          <p:txBody>
            <a:bodyPr wrap="none">
              <a:spAutoFit/>
            </a:bodyPr>
            <a:lstStyle/>
            <a:p>
              <a:pPr algn="just">
                <a:lnSpc>
                  <a:spcPct val="150000"/>
                </a:lnSpc>
                <a:spcAft>
                  <a:spcPts val="0"/>
                </a:spcAft>
              </a:pPr>
              <a:r>
                <a:rPr lang="zh-CN" altLang="zh-CN" sz="2800" b="1" kern="100" dirty="0">
                  <a:solidFill>
                    <a:schemeClr val="bg1"/>
                  </a:solidFill>
                  <a:latin typeface="黑体" panose="02010609060101010101" pitchFamily="49" charset="-122"/>
                  <a:ea typeface="黑体" panose="02010609060101010101" pitchFamily="49" charset="-122"/>
                  <a:cs typeface="宋体" panose="02010600030101010101" pitchFamily="2" charset="-122"/>
                </a:rPr>
                <a:t>任务实施</a:t>
              </a:r>
              <a:endParaRPr lang="zh-CN" altLang="zh-CN" sz="2000" kern="100" dirty="0">
                <a:solidFill>
                  <a:schemeClr val="bg1"/>
                </a:solidFill>
                <a:effectLst/>
                <a:latin typeface="黑体" panose="02010609060101010101" pitchFamily="49" charset="-122"/>
                <a:ea typeface="黑体" panose="02010609060101010101" pitchFamily="49" charset="-122"/>
                <a:cs typeface="Times New Roman" panose="02020603050405020304" pitchFamily="18" charset="0"/>
              </a:endParaRPr>
            </a:p>
          </p:txBody>
        </p:sp>
      </p:grpSp>
      <p:sp>
        <p:nvSpPr>
          <p:cNvPr id="6" name="矩形 5"/>
          <p:cNvSpPr/>
          <p:nvPr/>
        </p:nvSpPr>
        <p:spPr>
          <a:xfrm>
            <a:off x="3007710" y="892476"/>
            <a:ext cx="8601904" cy="1884618"/>
          </a:xfrm>
          <a:prstGeom prst="rect">
            <a:avLst/>
          </a:prstGeom>
        </p:spPr>
        <p:txBody>
          <a:bodyPr wrap="square">
            <a:spAutoFit/>
          </a:bodyPr>
          <a:lstStyle/>
          <a:p>
            <a:pPr algn="just">
              <a:lnSpc>
                <a:spcPct val="150000"/>
              </a:lnSpc>
              <a:spcAft>
                <a:spcPts val="0"/>
              </a:spcAft>
            </a:pPr>
            <a:r>
              <a:rPr lang="zh-CN" altLang="zh-CN" sz="2000" kern="100" dirty="0">
                <a:latin typeface="+mn-ea"/>
                <a:cs typeface="宋体" panose="02010600030101010101" pitchFamily="2" charset="-122"/>
              </a:rPr>
              <a:t>步骤</a:t>
            </a:r>
            <a:r>
              <a:rPr lang="en-US" altLang="zh-CN" sz="2000" kern="100" dirty="0">
                <a:latin typeface="+mn-ea"/>
                <a:cs typeface="宋体" panose="02010600030101010101" pitchFamily="2" charset="-122"/>
              </a:rPr>
              <a:t>06</a:t>
            </a:r>
            <a:r>
              <a:rPr lang="zh-CN" altLang="zh-CN" sz="2000" kern="100" dirty="0">
                <a:latin typeface="+mn-ea"/>
                <a:cs typeface="宋体" panose="02010600030101010101" pitchFamily="2" charset="-122"/>
              </a:rPr>
              <a:t>：将“项目”面板中“素材”文件夹下的“线条动画</a:t>
            </a:r>
            <a:r>
              <a:rPr lang="en-US" altLang="zh-CN" sz="2000" kern="100" dirty="0">
                <a:latin typeface="+mn-ea"/>
                <a:cs typeface="宋体" panose="02010600030101010101" pitchFamily="2" charset="-122"/>
              </a:rPr>
              <a:t>.Mov</a:t>
            </a:r>
            <a:r>
              <a:rPr lang="zh-CN" altLang="zh-CN" sz="2000" kern="100" dirty="0">
                <a:latin typeface="+mn-ea"/>
                <a:cs typeface="宋体" panose="02010600030101010101" pitchFamily="2" charset="-122"/>
              </a:rPr>
              <a:t>”导入“时间轴”面板。将“线条动画”图层放在“背景”图层上方，并在时间轴中让其入点位于第</a:t>
            </a:r>
            <a:r>
              <a:rPr lang="en-US" altLang="zh-CN" sz="2000" kern="100" dirty="0">
                <a:latin typeface="+mn-ea"/>
                <a:cs typeface="宋体" panose="02010600030101010101" pitchFamily="2" charset="-122"/>
              </a:rPr>
              <a:t>0</a:t>
            </a:r>
            <a:r>
              <a:rPr lang="zh-CN" altLang="zh-CN" sz="2000" kern="100" dirty="0">
                <a:latin typeface="+mn-ea"/>
                <a:cs typeface="宋体" panose="02010600030101010101" pitchFamily="2" charset="-122"/>
              </a:rPr>
              <a:t>秒</a:t>
            </a:r>
            <a:r>
              <a:rPr lang="en-US" altLang="zh-CN" sz="2000" kern="100" dirty="0">
                <a:latin typeface="+mn-ea"/>
                <a:cs typeface="宋体" panose="02010600030101010101" pitchFamily="2" charset="-122"/>
              </a:rPr>
              <a:t>21</a:t>
            </a:r>
            <a:r>
              <a:rPr lang="zh-CN" altLang="zh-CN" sz="2000" kern="100" dirty="0">
                <a:latin typeface="+mn-ea"/>
                <a:cs typeface="宋体" panose="02010600030101010101" pitchFamily="2" charset="-122"/>
              </a:rPr>
              <a:t>帧处，并调整“位置”为（</a:t>
            </a:r>
            <a:r>
              <a:rPr lang="en-US" altLang="zh-CN" sz="2000" kern="100" dirty="0">
                <a:latin typeface="+mn-ea"/>
                <a:cs typeface="宋体" panose="02010600030101010101" pitchFamily="2" charset="-122"/>
              </a:rPr>
              <a:t>958.0</a:t>
            </a:r>
            <a:r>
              <a:rPr lang="zh-CN" altLang="zh-CN" sz="2000" kern="100" dirty="0">
                <a:latin typeface="+mn-ea"/>
                <a:cs typeface="宋体" panose="02010600030101010101" pitchFamily="2" charset="-122"/>
              </a:rPr>
              <a:t>，</a:t>
            </a:r>
            <a:r>
              <a:rPr lang="en-US" altLang="zh-CN" sz="2000" kern="100" dirty="0">
                <a:latin typeface="+mn-ea"/>
                <a:cs typeface="宋体" panose="02010600030101010101" pitchFamily="2" charset="-122"/>
              </a:rPr>
              <a:t>779.0</a:t>
            </a:r>
            <a:r>
              <a:rPr lang="zh-CN" altLang="zh-CN" sz="2000" kern="100" dirty="0">
                <a:latin typeface="+mn-ea"/>
                <a:cs typeface="宋体" panose="02010600030101010101" pitchFamily="2" charset="-122"/>
              </a:rPr>
              <a:t>）如图</a:t>
            </a:r>
            <a:r>
              <a:rPr lang="en-US" altLang="zh-CN" sz="2000" kern="100" dirty="0">
                <a:latin typeface="+mn-ea"/>
                <a:cs typeface="宋体" panose="02010600030101010101" pitchFamily="2" charset="-122"/>
              </a:rPr>
              <a:t>4-8</a:t>
            </a:r>
            <a:r>
              <a:rPr lang="zh-CN" altLang="zh-CN" sz="2000" kern="100" dirty="0">
                <a:latin typeface="+mn-ea"/>
                <a:cs typeface="宋体" panose="02010600030101010101" pitchFamily="2" charset="-122"/>
              </a:rPr>
              <a:t>所示。</a:t>
            </a:r>
            <a:endParaRPr lang="zh-CN" altLang="zh-CN" sz="1600" kern="100" dirty="0">
              <a:effectLst/>
              <a:latin typeface="+mn-ea"/>
              <a:cs typeface="Times New Roman" panose="02020603050405020304" pitchFamily="18" charset="0"/>
            </a:endParaRPr>
          </a:p>
        </p:txBody>
      </p:sp>
      <p:sp>
        <p:nvSpPr>
          <p:cNvPr id="7" name="Rectangle 5"/>
          <p:cNvSpPr>
            <a:spLocks noChangeArrowheads="1"/>
          </p:cNvSpPr>
          <p:nvPr/>
        </p:nvSpPr>
        <p:spPr bwMode="auto">
          <a:xfrm>
            <a:off x="4572000" y="2218759"/>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2052" name="图片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07708" y="3105428"/>
            <a:ext cx="8601905" cy="2245390"/>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6"/>
          <p:cNvSpPr>
            <a:spLocks noChangeArrowheads="1"/>
          </p:cNvSpPr>
          <p:nvPr/>
        </p:nvSpPr>
        <p:spPr bwMode="auto">
          <a:xfrm>
            <a:off x="6765083" y="5631404"/>
            <a:ext cx="1087157"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304800" algn="ctr" defTabSz="914400" rtl="0" eaLnBrk="0" fontAlgn="base" latinLnBrk="0" hangingPunct="0">
              <a:lnSpc>
                <a:spcPct val="100000"/>
              </a:lnSpc>
              <a:spcBef>
                <a:spcPct val="0"/>
              </a:spcBef>
              <a:spcAft>
                <a:spcPct val="0"/>
              </a:spcAft>
              <a:buClrTx/>
              <a:buSzTx/>
              <a:buFontTx/>
              <a:buNone/>
              <a:tabLst/>
            </a:pPr>
            <a:r>
              <a:rPr kumimoji="0" lang="zh-CN" altLang="zh-CN" sz="2000" b="0" i="0" u="none" strike="noStrike" cap="none" normalizeH="0" baseline="0" dirty="0" smtClean="0">
                <a:ln>
                  <a:noFill/>
                </a:ln>
                <a:solidFill>
                  <a:schemeClr val="tx1"/>
                </a:solidFill>
                <a:effectLst/>
                <a:latin typeface="Calibri" panose="020F0502020204030204" pitchFamily="34" charset="0"/>
                <a:ea typeface="宋体" panose="02010600030101010101" pitchFamily="2" charset="-122"/>
                <a:cs typeface="宋体" panose="02010600030101010101" pitchFamily="2" charset="-122"/>
              </a:rPr>
              <a:t>图</a:t>
            </a:r>
            <a:r>
              <a:rPr kumimoji="0" lang="en-US" altLang="zh-CN" sz="2000" b="0" i="0" u="none" strike="noStrike" cap="none" normalizeH="0" baseline="0" dirty="0" smtClean="0">
                <a:ln>
                  <a:noFill/>
                </a:ln>
                <a:solidFill>
                  <a:schemeClr val="tx1"/>
                </a:solidFill>
                <a:effectLst/>
                <a:latin typeface="Calibri" panose="020F0502020204030204" pitchFamily="34" charset="0"/>
                <a:ea typeface="宋体" panose="02010600030101010101" pitchFamily="2" charset="-122"/>
                <a:cs typeface="宋体" panose="02010600030101010101" pitchFamily="2" charset="-122"/>
              </a:rPr>
              <a:t>4-8</a:t>
            </a:r>
            <a:endParaRPr kumimoji="0" lang="en-US" altLang="zh-CN" sz="3200" b="0" i="0" u="none" strike="noStrike" cap="none" normalizeH="0" baseline="0" dirty="0" smtClean="0">
              <a:ln>
                <a:noFill/>
              </a:ln>
              <a:solidFill>
                <a:schemeClr val="tx1"/>
              </a:solidFill>
              <a:effectLst/>
              <a:latin typeface="Arial" panose="020B0604020202020204" pitchFamily="34" charset="0"/>
            </a:endParaRPr>
          </a:p>
        </p:txBody>
      </p:sp>
    </p:spTree>
    <p:custDataLst>
      <p:tags r:id="rId1"/>
    </p:custDataLst>
    <p:extLst>
      <p:ext uri="{BB962C8B-B14F-4D97-AF65-F5344CB8AC3E}">
        <p14:creationId xmlns:p14="http://schemas.microsoft.com/office/powerpoint/2010/main" val="103649493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圆角矩形 6"/>
          <p:cNvSpPr/>
          <p:nvPr>
            <p:custDataLst>
              <p:tags r:id="rId2"/>
            </p:custDataLst>
          </p:nvPr>
        </p:nvSpPr>
        <p:spPr>
          <a:xfrm>
            <a:off x="5030095" y="2951403"/>
            <a:ext cx="6987734" cy="581276"/>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p>
        </p:txBody>
      </p:sp>
      <p:sp>
        <p:nvSpPr>
          <p:cNvPr id="48" name="等腰三角形 47"/>
          <p:cNvSpPr/>
          <p:nvPr/>
        </p:nvSpPr>
        <p:spPr>
          <a:xfrm rot="16200000">
            <a:off x="2174232" y="1058305"/>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7"/>
          <p:cNvGrpSpPr/>
          <p:nvPr/>
        </p:nvGrpSpPr>
        <p:grpSpPr>
          <a:xfrm>
            <a:off x="134910" y="752608"/>
            <a:ext cx="1983941" cy="670333"/>
            <a:chOff x="194013" y="1879279"/>
            <a:chExt cx="1983941" cy="670333"/>
          </a:xfrm>
        </p:grpSpPr>
        <p:sp>
          <p:nvSpPr>
            <p:cNvPr id="42" name="矩形: 圆角 41"/>
            <p:cNvSpPr/>
            <p:nvPr/>
          </p:nvSpPr>
          <p:spPr>
            <a:xfrm>
              <a:off x="194013" y="2027709"/>
              <a:ext cx="1983941" cy="521903"/>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323311" y="1879279"/>
              <a:ext cx="1627369" cy="637675"/>
            </a:xfrm>
            <a:prstGeom prst="rect">
              <a:avLst/>
            </a:prstGeom>
          </p:spPr>
          <p:txBody>
            <a:bodyPr wrap="none">
              <a:spAutoFit/>
            </a:bodyPr>
            <a:lstStyle/>
            <a:p>
              <a:pPr algn="just">
                <a:lnSpc>
                  <a:spcPct val="150000"/>
                </a:lnSpc>
                <a:spcAft>
                  <a:spcPts val="0"/>
                </a:spcAft>
              </a:pPr>
              <a:r>
                <a:rPr lang="zh-CN" altLang="zh-CN" sz="2800" b="1" kern="100" dirty="0">
                  <a:solidFill>
                    <a:schemeClr val="bg1"/>
                  </a:solidFill>
                  <a:latin typeface="黑体" panose="02010609060101010101" pitchFamily="49" charset="-122"/>
                  <a:ea typeface="黑体" panose="02010609060101010101" pitchFamily="49" charset="-122"/>
                  <a:cs typeface="宋体" panose="02010600030101010101" pitchFamily="2" charset="-122"/>
                </a:rPr>
                <a:t>任务实施</a:t>
              </a:r>
              <a:endParaRPr lang="zh-CN" altLang="zh-CN" sz="2000" kern="100" dirty="0">
                <a:solidFill>
                  <a:schemeClr val="bg1"/>
                </a:solidFill>
                <a:effectLst/>
                <a:latin typeface="黑体" panose="02010609060101010101" pitchFamily="49" charset="-122"/>
                <a:ea typeface="黑体" panose="02010609060101010101" pitchFamily="49" charset="-122"/>
                <a:cs typeface="Times New Roman" panose="02020603050405020304" pitchFamily="18" charset="0"/>
              </a:endParaRPr>
            </a:p>
          </p:txBody>
        </p:sp>
      </p:grpSp>
      <p:grpSp>
        <p:nvGrpSpPr>
          <p:cNvPr id="6" name="组合 5"/>
          <p:cNvGrpSpPr/>
          <p:nvPr/>
        </p:nvGrpSpPr>
        <p:grpSpPr>
          <a:xfrm>
            <a:off x="2877079" y="279085"/>
            <a:ext cx="8977464" cy="2414880"/>
            <a:chOff x="2877079" y="752608"/>
            <a:chExt cx="8977464" cy="2414880"/>
          </a:xfrm>
        </p:grpSpPr>
        <p:sp>
          <p:nvSpPr>
            <p:cNvPr id="17" name="圆角矩形 6"/>
            <p:cNvSpPr/>
            <p:nvPr>
              <p:custDataLst>
                <p:tags r:id="rId3"/>
              </p:custDataLst>
            </p:nvPr>
          </p:nvSpPr>
          <p:spPr>
            <a:xfrm>
              <a:off x="2877079" y="752608"/>
              <a:ext cx="8977464" cy="2414880"/>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p>
          </p:txBody>
        </p:sp>
        <p:sp>
          <p:nvSpPr>
            <p:cNvPr id="4" name="矩形 3"/>
            <p:cNvSpPr/>
            <p:nvPr/>
          </p:nvSpPr>
          <p:spPr>
            <a:xfrm>
              <a:off x="3112031" y="803064"/>
              <a:ext cx="8628211" cy="2308324"/>
            </a:xfrm>
            <a:prstGeom prst="rect">
              <a:avLst/>
            </a:prstGeom>
          </p:spPr>
          <p:txBody>
            <a:bodyPr wrap="square">
              <a:spAutoFit/>
            </a:bodyPr>
            <a:lstStyle/>
            <a:p>
              <a:pPr algn="just">
                <a:lnSpc>
                  <a:spcPct val="150000"/>
                </a:lnSpc>
                <a:spcAft>
                  <a:spcPts val="0"/>
                </a:spcAft>
              </a:pPr>
              <a:r>
                <a:rPr lang="zh-CN" altLang="zh-CN" sz="2400" kern="100" dirty="0">
                  <a:latin typeface="+mn-ea"/>
                  <a:cs typeface="宋体" panose="02010600030101010101" pitchFamily="2" charset="-122"/>
                </a:rPr>
                <a:t>步骤</a:t>
              </a:r>
              <a:r>
                <a:rPr lang="en-US" altLang="zh-CN" sz="2400" kern="100" dirty="0">
                  <a:latin typeface="+mn-ea"/>
                  <a:cs typeface="宋体" panose="02010600030101010101" pitchFamily="2" charset="-122"/>
                </a:rPr>
                <a:t>07</a:t>
              </a:r>
              <a:r>
                <a:rPr lang="zh-CN" altLang="zh-CN" sz="2400" kern="100" dirty="0">
                  <a:latin typeface="+mn-ea"/>
                  <a:cs typeface="宋体" panose="02010600030101010101" pitchFamily="2" charset="-122"/>
                </a:rPr>
                <a:t>：为“</a:t>
              </a:r>
              <a:r>
                <a:rPr lang="en-US" altLang="zh-CN" sz="2400" kern="100" dirty="0">
                  <a:latin typeface="+mn-ea"/>
                  <a:cs typeface="宋体" panose="02010600030101010101" pitchFamily="2" charset="-122"/>
                </a:rPr>
                <a:t>MG_logo</a:t>
              </a:r>
              <a:r>
                <a:rPr lang="zh-CN" altLang="zh-CN" sz="2400" kern="100" dirty="0">
                  <a:latin typeface="+mn-ea"/>
                  <a:cs typeface="宋体" panose="02010600030101010101" pitchFamily="2" charset="-122"/>
                </a:rPr>
                <a:t>”图层添加阴影。选择“</a:t>
              </a:r>
              <a:r>
                <a:rPr lang="en-US" altLang="zh-CN" sz="2400" kern="100" dirty="0">
                  <a:latin typeface="+mn-ea"/>
                  <a:cs typeface="宋体" panose="02010600030101010101" pitchFamily="2" charset="-122"/>
                </a:rPr>
                <a:t>MG_logo</a:t>
              </a:r>
              <a:r>
                <a:rPr lang="zh-CN" altLang="zh-CN" sz="2400" kern="100" dirty="0">
                  <a:latin typeface="+mn-ea"/>
                  <a:cs typeface="宋体" panose="02010600030101010101" pitchFamily="2" charset="-122"/>
                </a:rPr>
                <a:t>”图层图层，然后执行“效果</a:t>
              </a:r>
              <a:r>
                <a:rPr lang="en-US" altLang="zh-CN" sz="2400" kern="100" dirty="0">
                  <a:latin typeface="+mn-ea"/>
                  <a:cs typeface="宋体" panose="02010600030101010101" pitchFamily="2" charset="-122"/>
                </a:rPr>
                <a:t>&gt;</a:t>
              </a:r>
              <a:r>
                <a:rPr lang="zh-CN" altLang="zh-CN" sz="2400" kern="100" dirty="0">
                  <a:latin typeface="+mn-ea"/>
                  <a:cs typeface="宋体" panose="02010600030101010101" pitchFamily="2" charset="-122"/>
                </a:rPr>
                <a:t>透视</a:t>
              </a:r>
              <a:r>
                <a:rPr lang="en-US" altLang="zh-CN" sz="2400" kern="100" dirty="0">
                  <a:latin typeface="+mn-ea"/>
                  <a:cs typeface="宋体" panose="02010600030101010101" pitchFamily="2" charset="-122"/>
                </a:rPr>
                <a:t>&gt;</a:t>
              </a:r>
              <a:r>
                <a:rPr lang="zh-CN" altLang="zh-CN" sz="2400" kern="100" dirty="0">
                  <a:latin typeface="+mn-ea"/>
                  <a:cs typeface="宋体" panose="02010600030101010101" pitchFamily="2" charset="-122"/>
                </a:rPr>
                <a:t>投影”菜单命令，接着在“效果控件”面板中设置“不透明度”为</a:t>
              </a:r>
              <a:r>
                <a:rPr lang="en-US" altLang="zh-CN" sz="2400" kern="100" dirty="0">
                  <a:latin typeface="+mn-ea"/>
                  <a:cs typeface="宋体" panose="02010600030101010101" pitchFamily="2" charset="-122"/>
                </a:rPr>
                <a:t>20%</a:t>
              </a:r>
              <a:r>
                <a:rPr lang="zh-CN" altLang="zh-CN" sz="2400" kern="100" dirty="0">
                  <a:latin typeface="+mn-ea"/>
                  <a:cs typeface="宋体" panose="02010600030101010101" pitchFamily="2" charset="-122"/>
                </a:rPr>
                <a:t>、“距离”为</a:t>
              </a:r>
              <a:r>
                <a:rPr lang="en-US" altLang="zh-CN" sz="2400" kern="100" dirty="0">
                  <a:latin typeface="+mn-ea"/>
                  <a:cs typeface="宋体" panose="02010600030101010101" pitchFamily="2" charset="-122"/>
                </a:rPr>
                <a:t>0.0</a:t>
              </a:r>
              <a:r>
                <a:rPr lang="zh-CN" altLang="zh-CN" sz="2400" kern="100" dirty="0">
                  <a:latin typeface="+mn-ea"/>
                  <a:cs typeface="宋体" panose="02010600030101010101" pitchFamily="2" charset="-122"/>
                </a:rPr>
                <a:t>、“柔和度”为</a:t>
              </a:r>
              <a:r>
                <a:rPr lang="en-US" altLang="zh-CN" sz="2400" kern="100" dirty="0">
                  <a:latin typeface="+mn-ea"/>
                  <a:cs typeface="宋体" panose="02010600030101010101" pitchFamily="2" charset="-122"/>
                </a:rPr>
                <a:t>31.0;</a:t>
              </a:r>
              <a:r>
                <a:rPr lang="zh-CN" altLang="zh-CN" sz="2400" kern="100" dirty="0">
                  <a:latin typeface="+mn-ea"/>
                  <a:cs typeface="宋体" panose="02010600030101010101" pitchFamily="2" charset="-122"/>
                </a:rPr>
                <a:t>如图</a:t>
              </a:r>
              <a:r>
                <a:rPr lang="en-US" altLang="zh-CN" sz="2400" kern="100" dirty="0">
                  <a:latin typeface="+mn-ea"/>
                  <a:cs typeface="宋体" panose="02010600030101010101" pitchFamily="2" charset="-122"/>
                </a:rPr>
                <a:t>4-9</a:t>
              </a:r>
              <a:r>
                <a:rPr lang="zh-CN" altLang="zh-CN" sz="2400" kern="100" dirty="0">
                  <a:latin typeface="+mn-ea"/>
                  <a:cs typeface="宋体" panose="02010600030101010101" pitchFamily="2" charset="-122"/>
                </a:rPr>
                <a:t>所示。</a:t>
              </a:r>
              <a:endParaRPr lang="zh-CN" altLang="zh-CN" kern="100" dirty="0">
                <a:effectLst/>
                <a:latin typeface="+mn-ea"/>
                <a:cs typeface="Times New Roman" panose="02020603050405020304" pitchFamily="18" charset="0"/>
              </a:endParaRPr>
            </a:p>
          </p:txBody>
        </p:sp>
      </p:grpSp>
      <p:pic>
        <p:nvPicPr>
          <p:cNvPr id="11" name="图片 10"/>
          <p:cNvPicPr/>
          <p:nvPr/>
        </p:nvPicPr>
        <p:blipFill>
          <a:blip r:embed="rId5">
            <a:extLst>
              <a:ext uri="{28A0092B-C50C-407E-A947-70E740481C1C}">
                <a14:useLocalDpi xmlns:a14="http://schemas.microsoft.com/office/drawing/2010/main" val="0"/>
              </a:ext>
            </a:extLst>
          </a:blip>
          <a:srcRect/>
          <a:stretch>
            <a:fillRect/>
          </a:stretch>
        </p:blipFill>
        <p:spPr>
          <a:xfrm>
            <a:off x="486597" y="2949571"/>
            <a:ext cx="3746859" cy="3265714"/>
          </a:xfrm>
          <a:prstGeom prst="rect">
            <a:avLst/>
          </a:prstGeom>
          <a:noFill/>
          <a:ln>
            <a:noFill/>
          </a:ln>
        </p:spPr>
      </p:pic>
      <p:sp>
        <p:nvSpPr>
          <p:cNvPr id="5" name="矩形 4"/>
          <p:cNvSpPr/>
          <p:nvPr/>
        </p:nvSpPr>
        <p:spPr>
          <a:xfrm>
            <a:off x="1295215" y="6179337"/>
            <a:ext cx="1205779" cy="583108"/>
          </a:xfrm>
          <a:prstGeom prst="rect">
            <a:avLst/>
          </a:prstGeom>
        </p:spPr>
        <p:txBody>
          <a:bodyPr wrap="none">
            <a:spAutoFit/>
          </a:bodyPr>
          <a:lstStyle/>
          <a:p>
            <a:pPr indent="304800" algn="ctr">
              <a:lnSpc>
                <a:spcPct val="150000"/>
              </a:lnSpc>
              <a:spcAft>
                <a:spcPts val="0"/>
              </a:spcAft>
            </a:pPr>
            <a:r>
              <a:rPr lang="zh-CN" altLang="zh-CN" sz="2400" kern="100" dirty="0">
                <a:latin typeface="Calibri" panose="020F0502020204030204" pitchFamily="34" charset="0"/>
                <a:ea typeface="宋体" panose="02010600030101010101" pitchFamily="2" charset="-122"/>
                <a:cs typeface="宋体" panose="02010600030101010101" pitchFamily="2" charset="-122"/>
              </a:rPr>
              <a:t>图</a:t>
            </a:r>
            <a:r>
              <a:rPr lang="en-US" altLang="zh-CN" sz="2400" kern="100" dirty="0">
                <a:latin typeface="Calibri" panose="020F0502020204030204" pitchFamily="34" charset="0"/>
                <a:ea typeface="宋体" panose="02010600030101010101" pitchFamily="2" charset="-122"/>
                <a:cs typeface="宋体" panose="02010600030101010101" pitchFamily="2" charset="-122"/>
              </a:rPr>
              <a:t>4-9</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7" name="矩形 6"/>
          <p:cNvSpPr/>
          <p:nvPr/>
        </p:nvSpPr>
        <p:spPr>
          <a:xfrm>
            <a:off x="4946739" y="2884255"/>
            <a:ext cx="7378943" cy="581057"/>
          </a:xfrm>
          <a:prstGeom prst="rect">
            <a:avLst/>
          </a:prstGeom>
        </p:spPr>
        <p:txBody>
          <a:bodyPr wrap="none">
            <a:spAutoFit/>
          </a:bodyPr>
          <a:lstStyle/>
          <a:p>
            <a:pPr algn="just">
              <a:lnSpc>
                <a:spcPct val="150000"/>
              </a:lnSpc>
              <a:spcAft>
                <a:spcPts val="0"/>
              </a:spcAft>
            </a:pPr>
            <a:r>
              <a:rPr lang="zh-CN" altLang="zh-CN" sz="2400" kern="100" dirty="0">
                <a:latin typeface="+mn-ea"/>
                <a:cs typeface="宋体" panose="02010600030101010101" pitchFamily="2" charset="-122"/>
              </a:rPr>
              <a:t>步骤</a:t>
            </a:r>
            <a:r>
              <a:rPr lang="en-US" altLang="zh-CN" sz="2400" kern="100" dirty="0">
                <a:latin typeface="+mn-ea"/>
                <a:cs typeface="宋体" panose="02010600030101010101" pitchFamily="2" charset="-122"/>
              </a:rPr>
              <a:t>08</a:t>
            </a:r>
            <a:r>
              <a:rPr lang="zh-CN" altLang="zh-CN" sz="2400" kern="100" dirty="0">
                <a:latin typeface="+mn-ea"/>
                <a:cs typeface="宋体" panose="02010600030101010101" pitchFamily="2" charset="-122"/>
              </a:rPr>
              <a:t>：渲染并输出动画，最终效果如图</a:t>
            </a:r>
            <a:r>
              <a:rPr lang="en-US" altLang="zh-CN" sz="2400" kern="100" dirty="0">
                <a:latin typeface="+mn-ea"/>
                <a:cs typeface="宋体" panose="02010600030101010101" pitchFamily="2" charset="-122"/>
              </a:rPr>
              <a:t>4-10</a:t>
            </a:r>
            <a:r>
              <a:rPr lang="zh-CN" altLang="zh-CN" sz="2400" kern="100" dirty="0">
                <a:latin typeface="+mn-ea"/>
                <a:cs typeface="宋体" panose="02010600030101010101" pitchFamily="2" charset="-122"/>
              </a:rPr>
              <a:t>所示。</a:t>
            </a:r>
            <a:endParaRPr lang="zh-CN" altLang="zh-CN" kern="100" dirty="0">
              <a:effectLst/>
              <a:latin typeface="+mn-ea"/>
              <a:cs typeface="Times New Roman" panose="02020603050405020304" pitchFamily="18" charset="0"/>
            </a:endParaRPr>
          </a:p>
        </p:txBody>
      </p:sp>
      <p:pic>
        <p:nvPicPr>
          <p:cNvPr id="16" name="图片 15"/>
          <p:cNvPicPr/>
          <p:nvPr/>
        </p:nvPicPr>
        <p:blipFill>
          <a:blip r:embed="rId6" cstate="print">
            <a:extLst>
              <a:ext uri="{28A0092B-C50C-407E-A947-70E740481C1C}">
                <a14:useLocalDpi xmlns:a14="http://schemas.microsoft.com/office/drawing/2010/main" val="0"/>
              </a:ext>
            </a:extLst>
          </a:blip>
          <a:srcRect/>
          <a:stretch>
            <a:fillRect/>
          </a:stretch>
        </p:blipFill>
        <p:spPr>
          <a:xfrm>
            <a:off x="4711291" y="3713776"/>
            <a:ext cx="4906238" cy="2655427"/>
          </a:xfrm>
          <a:prstGeom prst="rect">
            <a:avLst/>
          </a:prstGeom>
          <a:noFill/>
          <a:ln>
            <a:noFill/>
          </a:ln>
        </p:spPr>
      </p:pic>
      <p:sp>
        <p:nvSpPr>
          <p:cNvPr id="9" name="矩形 8"/>
          <p:cNvSpPr/>
          <p:nvPr/>
        </p:nvSpPr>
        <p:spPr>
          <a:xfrm>
            <a:off x="9414728" y="4623151"/>
            <a:ext cx="1361271" cy="583108"/>
          </a:xfrm>
          <a:prstGeom prst="rect">
            <a:avLst/>
          </a:prstGeom>
        </p:spPr>
        <p:txBody>
          <a:bodyPr wrap="none">
            <a:spAutoFit/>
          </a:bodyPr>
          <a:lstStyle/>
          <a:p>
            <a:pPr indent="304800" algn="ctr">
              <a:lnSpc>
                <a:spcPct val="150000"/>
              </a:lnSpc>
              <a:spcAft>
                <a:spcPts val="0"/>
              </a:spcAft>
            </a:pPr>
            <a:r>
              <a:rPr lang="zh-CN" altLang="zh-CN" sz="2400" kern="100" dirty="0">
                <a:latin typeface="Calibri" panose="020F0502020204030204" pitchFamily="34" charset="0"/>
                <a:ea typeface="宋体" panose="02010600030101010101" pitchFamily="2" charset="-122"/>
                <a:cs typeface="宋体" panose="02010600030101010101" pitchFamily="2" charset="-122"/>
              </a:rPr>
              <a:t>图</a:t>
            </a:r>
            <a:r>
              <a:rPr lang="en-US" altLang="zh-CN" sz="2400" kern="100" dirty="0">
                <a:latin typeface="Calibri" panose="020F0502020204030204" pitchFamily="34" charset="0"/>
                <a:ea typeface="宋体" panose="02010600030101010101" pitchFamily="2" charset="-122"/>
                <a:cs typeface="宋体" panose="02010600030101010101" pitchFamily="2" charset="-122"/>
              </a:rPr>
              <a:t>4-10</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custDataLst>
      <p:tags r:id="rId1"/>
    </p:custDataLst>
    <p:extLst>
      <p:ext uri="{BB962C8B-B14F-4D97-AF65-F5344CB8AC3E}">
        <p14:creationId xmlns:p14="http://schemas.microsoft.com/office/powerpoint/2010/main" val="312054367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360594" y="1803538"/>
            <a:ext cx="1729464" cy="874346"/>
            <a:chOff x="360594" y="1901511"/>
            <a:chExt cx="1729464" cy="874346"/>
          </a:xfrm>
        </p:grpSpPr>
        <p:sp>
          <p:nvSpPr>
            <p:cNvPr id="42" name="矩形: 圆角 41"/>
            <p:cNvSpPr/>
            <p:nvPr/>
          </p:nvSpPr>
          <p:spPr>
            <a:xfrm>
              <a:off x="360594" y="1901511"/>
              <a:ext cx="1729464" cy="874346"/>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文本框 43"/>
            <p:cNvSpPr txBox="1"/>
            <p:nvPr/>
          </p:nvSpPr>
          <p:spPr>
            <a:xfrm>
              <a:off x="538560" y="1974222"/>
              <a:ext cx="1373532" cy="707886"/>
            </a:xfrm>
            <a:prstGeom prst="rect">
              <a:avLst/>
            </a:prstGeom>
            <a:noFill/>
          </p:spPr>
          <p:txBody>
            <a:bodyPr wrap="square" rtlCol="0">
              <a:spAutoFit/>
            </a:bodyPr>
            <a:lstStyle/>
            <a:p>
              <a:r>
                <a:rPr lang="zh-CN" altLang="zh-CN" sz="2000" b="1" dirty="0">
                  <a:solidFill>
                    <a:schemeClr val="bg1"/>
                  </a:solidFill>
                </a:rPr>
                <a:t>关键帧动画的概念</a:t>
              </a:r>
              <a:endParaRPr lang="zh-CN" altLang="zh-CN" sz="2000" dirty="0">
                <a:solidFill>
                  <a:schemeClr val="bg1"/>
                </a:solidFill>
              </a:endParaRPr>
            </a:p>
          </p:txBody>
        </p:sp>
      </p:grpSp>
      <p:sp>
        <p:nvSpPr>
          <p:cNvPr id="48" name="等腰三角形 47"/>
          <p:cNvSpPr/>
          <p:nvPr/>
        </p:nvSpPr>
        <p:spPr>
          <a:xfrm rot="16200000">
            <a:off x="2253008" y="2184970"/>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圆角 2">
            <a:extLst>
              <a:ext uri="{FF2B5EF4-FFF2-40B4-BE49-F238E27FC236}">
                <a16:creationId xmlns:a16="http://schemas.microsoft.com/office/drawing/2014/main" id="{C89DE120-5192-E225-4A4A-7DB279BA57EE}"/>
              </a:ext>
            </a:extLst>
          </p:cNvPr>
          <p:cNvSpPr/>
          <p:nvPr/>
        </p:nvSpPr>
        <p:spPr>
          <a:xfrm>
            <a:off x="2607674" y="195201"/>
            <a:ext cx="4413611" cy="6009656"/>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zh-CN" altLang="zh-CN" sz="2000" dirty="0">
                <a:solidFill>
                  <a:schemeClr val="tx1"/>
                </a:solidFill>
              </a:rPr>
              <a:t>了解关键帧动画的概念，首要要了解动画的制作流程，制作动画是一个系统且庞大的流程，需要多人合作，但是多人合作又会导致动作不连贯（毕竟每个人对动作不可能理解的完全一样）。于是原画师（主动画师）负责绘制动作关键位置，例如动作的起始位置和结束位置，并控制好整个动作的时间与节奏，然后由其他动画师补足中间帧。简单的说关键帧动画，是表示关键状态的帧动画。任何动画要表现运动或变化，至少前后要给出两个不同的关键状态，而中间状态的变化和衔接由动画师完成，如图</a:t>
            </a:r>
            <a:r>
              <a:rPr lang="en-US" altLang="zh-CN" sz="2000" dirty="0">
                <a:solidFill>
                  <a:schemeClr val="tx1"/>
                </a:solidFill>
              </a:rPr>
              <a:t>4-11</a:t>
            </a:r>
            <a:r>
              <a:rPr lang="zh-CN" altLang="zh-CN" sz="2000" dirty="0">
                <a:solidFill>
                  <a:schemeClr val="tx1"/>
                </a:solidFill>
              </a:rPr>
              <a:t>至</a:t>
            </a:r>
            <a:r>
              <a:rPr lang="en-US" altLang="zh-CN" sz="2000" dirty="0">
                <a:solidFill>
                  <a:schemeClr val="tx1"/>
                </a:solidFill>
              </a:rPr>
              <a:t>4-12</a:t>
            </a:r>
            <a:r>
              <a:rPr lang="zh-CN" altLang="zh-CN" sz="2000" dirty="0">
                <a:solidFill>
                  <a:schemeClr val="tx1"/>
                </a:solidFill>
              </a:rPr>
              <a:t>所示。</a:t>
            </a:r>
          </a:p>
        </p:txBody>
      </p:sp>
      <p:pic>
        <p:nvPicPr>
          <p:cNvPr id="10" name="图片 9" descr="4-14"/>
          <p:cNvPicPr/>
          <p:nvPr/>
        </p:nvPicPr>
        <p:blipFill>
          <a:blip r:embed="rId3"/>
          <a:stretch>
            <a:fillRect/>
          </a:stretch>
        </p:blipFill>
        <p:spPr>
          <a:xfrm>
            <a:off x="7209609" y="554814"/>
            <a:ext cx="4535805" cy="1321435"/>
          </a:xfrm>
          <a:prstGeom prst="rect">
            <a:avLst/>
          </a:prstGeom>
        </p:spPr>
      </p:pic>
      <p:pic>
        <p:nvPicPr>
          <p:cNvPr id="11" name="图片 10" descr="4-15"/>
          <p:cNvPicPr/>
          <p:nvPr/>
        </p:nvPicPr>
        <p:blipFill>
          <a:blip r:embed="rId4"/>
          <a:stretch>
            <a:fillRect/>
          </a:stretch>
        </p:blipFill>
        <p:spPr>
          <a:xfrm>
            <a:off x="7757160" y="3493943"/>
            <a:ext cx="4434840" cy="1635125"/>
          </a:xfrm>
          <a:prstGeom prst="rect">
            <a:avLst/>
          </a:prstGeom>
        </p:spPr>
      </p:pic>
      <p:sp>
        <p:nvSpPr>
          <p:cNvPr id="5" name="矩形 4"/>
          <p:cNvSpPr/>
          <p:nvPr/>
        </p:nvSpPr>
        <p:spPr>
          <a:xfrm>
            <a:off x="8793647" y="2946113"/>
            <a:ext cx="1217001" cy="501291"/>
          </a:xfrm>
          <a:prstGeom prst="rect">
            <a:avLst/>
          </a:prstGeom>
        </p:spPr>
        <p:txBody>
          <a:bodyPr wrap="none">
            <a:spAutoFit/>
          </a:bodyPr>
          <a:lstStyle/>
          <a:p>
            <a:pPr indent="304800" algn="ctr">
              <a:lnSpc>
                <a:spcPct val="150000"/>
              </a:lnSpc>
              <a:spcAft>
                <a:spcPts val="0"/>
              </a:spcAft>
            </a:pPr>
            <a:r>
              <a:rPr lang="zh-CN" altLang="zh-CN" sz="2000" kern="100">
                <a:latin typeface="Calibri" panose="020F0502020204030204" pitchFamily="34" charset="0"/>
                <a:ea typeface="宋体" panose="02010600030101010101" pitchFamily="2" charset="-122"/>
                <a:cs typeface="宋体" panose="02010600030101010101" pitchFamily="2" charset="-122"/>
              </a:rPr>
              <a:t>图</a:t>
            </a:r>
            <a:r>
              <a:rPr lang="en-US" altLang="zh-CN" sz="2000" kern="100" dirty="0">
                <a:latin typeface="Calibri" panose="020F0502020204030204" pitchFamily="34" charset="0"/>
                <a:ea typeface="宋体" panose="02010600030101010101" pitchFamily="2" charset="-122"/>
                <a:cs typeface="宋体" panose="02010600030101010101" pitchFamily="2" charset="-122"/>
              </a:rPr>
              <a:t>4-11</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6" name="矩形 5"/>
          <p:cNvSpPr/>
          <p:nvPr/>
        </p:nvSpPr>
        <p:spPr>
          <a:xfrm>
            <a:off x="8905078" y="5758698"/>
            <a:ext cx="1144865" cy="507831"/>
          </a:xfrm>
          <a:prstGeom prst="rect">
            <a:avLst/>
          </a:prstGeom>
        </p:spPr>
        <p:txBody>
          <a:bodyPr wrap="none">
            <a:spAutoFit/>
          </a:bodyPr>
          <a:lstStyle/>
          <a:p>
            <a:pPr indent="304800" algn="ctr">
              <a:lnSpc>
                <a:spcPct val="150000"/>
              </a:lnSpc>
              <a:spcAft>
                <a:spcPts val="0"/>
              </a:spcAft>
            </a:pPr>
            <a:r>
              <a:rPr lang="zh-CN" altLang="zh-CN" kern="100" dirty="0">
                <a:latin typeface="Calibri" panose="020F0502020204030204" pitchFamily="34" charset="0"/>
                <a:ea typeface="宋体" panose="02010600030101010101" pitchFamily="2" charset="-122"/>
                <a:cs typeface="宋体" panose="02010600030101010101" pitchFamily="2" charset="-122"/>
              </a:rPr>
              <a:t>图</a:t>
            </a:r>
            <a:r>
              <a:rPr lang="en-US" altLang="zh-CN" kern="100" dirty="0">
                <a:latin typeface="Calibri" panose="020F0502020204030204" pitchFamily="34" charset="0"/>
                <a:ea typeface="宋体" panose="02010600030101010101" pitchFamily="2" charset="-122"/>
                <a:cs typeface="宋体" panose="02010600030101010101" pitchFamily="2" charset="-122"/>
              </a:rPr>
              <a:t>4-12</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custDataLst>
      <p:tags r:id="rId1"/>
    </p:custDataLst>
    <p:extLst>
      <p:ext uri="{BB962C8B-B14F-4D97-AF65-F5344CB8AC3E}">
        <p14:creationId xmlns:p14="http://schemas.microsoft.com/office/powerpoint/2010/main" val="143574332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圆角矩形 6"/>
          <p:cNvSpPr/>
          <p:nvPr>
            <p:custDataLst>
              <p:tags r:id="rId2"/>
            </p:custDataLst>
          </p:nvPr>
        </p:nvSpPr>
        <p:spPr>
          <a:xfrm>
            <a:off x="2582907" y="137422"/>
            <a:ext cx="9418593" cy="1381959"/>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p>
        </p:txBody>
      </p:sp>
      <p:grpSp>
        <p:nvGrpSpPr>
          <p:cNvPr id="15" name="组合 14"/>
          <p:cNvGrpSpPr/>
          <p:nvPr/>
        </p:nvGrpSpPr>
        <p:grpSpPr>
          <a:xfrm>
            <a:off x="360594" y="1803538"/>
            <a:ext cx="1729464" cy="874346"/>
            <a:chOff x="360594" y="1901511"/>
            <a:chExt cx="1729464" cy="874346"/>
          </a:xfrm>
        </p:grpSpPr>
        <p:sp>
          <p:nvSpPr>
            <p:cNvPr id="16" name="矩形: 圆角 41"/>
            <p:cNvSpPr/>
            <p:nvPr/>
          </p:nvSpPr>
          <p:spPr>
            <a:xfrm>
              <a:off x="360594" y="1901511"/>
              <a:ext cx="1729464" cy="874346"/>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38560" y="1974222"/>
              <a:ext cx="1373532" cy="707886"/>
            </a:xfrm>
            <a:prstGeom prst="rect">
              <a:avLst/>
            </a:prstGeom>
            <a:noFill/>
          </p:spPr>
          <p:txBody>
            <a:bodyPr wrap="square" rtlCol="0">
              <a:spAutoFit/>
            </a:bodyPr>
            <a:lstStyle/>
            <a:p>
              <a:r>
                <a:rPr lang="zh-CN" altLang="zh-CN" sz="2000" b="1" dirty="0">
                  <a:solidFill>
                    <a:schemeClr val="bg1"/>
                  </a:solidFill>
                </a:rPr>
                <a:t>关键帧动画的概念</a:t>
              </a:r>
              <a:endParaRPr lang="zh-CN" altLang="zh-CN" sz="2000" dirty="0">
                <a:solidFill>
                  <a:schemeClr val="bg1"/>
                </a:solidFill>
              </a:endParaRPr>
            </a:p>
          </p:txBody>
        </p:sp>
      </p:grpSp>
      <p:sp>
        <p:nvSpPr>
          <p:cNvPr id="18" name="等腰三角形 17"/>
          <p:cNvSpPr/>
          <p:nvPr/>
        </p:nvSpPr>
        <p:spPr>
          <a:xfrm rot="16200000">
            <a:off x="2253008" y="2184970"/>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2558141" y="301421"/>
            <a:ext cx="9296401" cy="962956"/>
          </a:xfrm>
          <a:prstGeom prst="rect">
            <a:avLst/>
          </a:prstGeom>
        </p:spPr>
        <p:txBody>
          <a:bodyPr wrap="square">
            <a:spAutoFit/>
          </a:bodyPr>
          <a:lstStyle/>
          <a:p>
            <a:pPr indent="304800" algn="just">
              <a:lnSpc>
                <a:spcPct val="150000"/>
              </a:lnSpc>
              <a:spcAft>
                <a:spcPts val="0"/>
              </a:spcAft>
            </a:pPr>
            <a:r>
              <a:rPr lang="zh-CN" altLang="zh-CN" sz="2000" kern="100" dirty="0">
                <a:latin typeface="+mn-ea"/>
                <a:cs typeface="宋体" panose="02010600030101010101" pitchFamily="2" charset="-122"/>
              </a:rPr>
              <a:t>而现在的动画基本都是利用计算机来完成制作的，所以中间帧可便由计算机来完成，所有影响画面图像的参数都可以作为关键帧的参数，如图</a:t>
            </a:r>
            <a:r>
              <a:rPr lang="en-US" altLang="zh-CN" sz="2000" kern="100" dirty="0">
                <a:latin typeface="+mn-ea"/>
                <a:cs typeface="宋体" panose="02010600030101010101" pitchFamily="2" charset="-122"/>
              </a:rPr>
              <a:t>4-13</a:t>
            </a:r>
            <a:r>
              <a:rPr lang="zh-CN" altLang="zh-CN" sz="2000" kern="100" dirty="0">
                <a:latin typeface="+mn-ea"/>
                <a:cs typeface="宋体" panose="02010600030101010101" pitchFamily="2" charset="-122"/>
              </a:rPr>
              <a:t>所示。</a:t>
            </a:r>
            <a:endParaRPr lang="zh-CN" altLang="zh-CN" sz="1600" kern="100" dirty="0">
              <a:effectLst/>
              <a:latin typeface="+mn-ea"/>
              <a:cs typeface="Times New Roman" panose="02020603050405020304" pitchFamily="18" charset="0"/>
            </a:endParaRPr>
          </a:p>
        </p:txBody>
      </p:sp>
      <p:pic>
        <p:nvPicPr>
          <p:cNvPr id="20" name="图片 19"/>
          <p:cNvPicPr/>
          <p:nvPr/>
        </p:nvPicPr>
        <p:blipFill>
          <a:blip r:embed="rId5"/>
          <a:srcRect b="17184"/>
          <a:stretch>
            <a:fillRect/>
          </a:stretch>
        </p:blipFill>
        <p:spPr>
          <a:xfrm>
            <a:off x="2724149" y="1683380"/>
            <a:ext cx="3986893" cy="2286637"/>
          </a:xfrm>
          <a:prstGeom prst="rect">
            <a:avLst/>
          </a:prstGeom>
          <a:noFill/>
          <a:ln>
            <a:noFill/>
          </a:ln>
        </p:spPr>
      </p:pic>
      <p:sp>
        <p:nvSpPr>
          <p:cNvPr id="3" name="矩形 2"/>
          <p:cNvSpPr/>
          <p:nvPr/>
        </p:nvSpPr>
        <p:spPr>
          <a:xfrm>
            <a:off x="6531429" y="2546567"/>
            <a:ext cx="1144865" cy="507831"/>
          </a:xfrm>
          <a:prstGeom prst="rect">
            <a:avLst/>
          </a:prstGeom>
        </p:spPr>
        <p:txBody>
          <a:bodyPr wrap="none">
            <a:spAutoFit/>
          </a:bodyPr>
          <a:lstStyle/>
          <a:p>
            <a:pPr indent="304800" algn="ctr">
              <a:lnSpc>
                <a:spcPct val="150000"/>
              </a:lnSpc>
              <a:spcAft>
                <a:spcPts val="0"/>
              </a:spcAft>
            </a:pPr>
            <a:r>
              <a:rPr lang="zh-CN" altLang="zh-CN" kern="100" dirty="0">
                <a:latin typeface="Calibri" panose="020F0502020204030204" pitchFamily="34" charset="0"/>
                <a:ea typeface="宋体" panose="02010600030101010101" pitchFamily="2" charset="-122"/>
                <a:cs typeface="宋体" panose="02010600030101010101" pitchFamily="2" charset="-122"/>
              </a:rPr>
              <a:t>图</a:t>
            </a:r>
            <a:r>
              <a:rPr lang="en-US" altLang="zh-CN" kern="100" dirty="0">
                <a:latin typeface="Calibri" panose="020F0502020204030204" pitchFamily="34" charset="0"/>
                <a:ea typeface="宋体" panose="02010600030101010101" pitchFamily="2" charset="-122"/>
                <a:cs typeface="宋体" panose="02010600030101010101" pitchFamily="2" charset="-122"/>
              </a:rPr>
              <a:t>4-13</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grpSp>
        <p:nvGrpSpPr>
          <p:cNvPr id="21" name="组合 20"/>
          <p:cNvGrpSpPr/>
          <p:nvPr/>
        </p:nvGrpSpPr>
        <p:grpSpPr>
          <a:xfrm>
            <a:off x="2528474" y="3970017"/>
            <a:ext cx="9418593" cy="1094858"/>
            <a:chOff x="2773407" y="3970017"/>
            <a:chExt cx="9418593" cy="1094858"/>
          </a:xfrm>
        </p:grpSpPr>
        <p:sp>
          <p:nvSpPr>
            <p:cNvPr id="23" name="圆角矩形 6"/>
            <p:cNvSpPr/>
            <p:nvPr>
              <p:custDataLst>
                <p:tags r:id="rId3"/>
              </p:custDataLst>
            </p:nvPr>
          </p:nvSpPr>
          <p:spPr>
            <a:xfrm>
              <a:off x="2773407" y="3970017"/>
              <a:ext cx="9418593" cy="1094858"/>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p>
          </p:txBody>
        </p:sp>
        <p:sp>
          <p:nvSpPr>
            <p:cNvPr id="4" name="矩形 3"/>
            <p:cNvSpPr/>
            <p:nvPr/>
          </p:nvSpPr>
          <p:spPr>
            <a:xfrm>
              <a:off x="3108448" y="4004848"/>
              <a:ext cx="8615466" cy="962956"/>
            </a:xfrm>
            <a:prstGeom prst="rect">
              <a:avLst/>
            </a:prstGeom>
          </p:spPr>
          <p:txBody>
            <a:bodyPr wrap="square">
              <a:spAutoFit/>
            </a:bodyPr>
            <a:lstStyle/>
            <a:p>
              <a:pPr indent="304800" algn="just">
                <a:lnSpc>
                  <a:spcPct val="150000"/>
                </a:lnSpc>
                <a:spcAft>
                  <a:spcPts val="0"/>
                </a:spcAft>
              </a:pPr>
              <a:r>
                <a:rPr lang="zh-CN" altLang="zh-CN" sz="2000" kern="100" dirty="0">
                  <a:latin typeface="+mn-ea"/>
                  <a:cs typeface="宋体" panose="02010600030101010101" pitchFamily="2" charset="-122"/>
                </a:rPr>
                <a:t>当然</a:t>
              </a:r>
              <a:r>
                <a:rPr lang="en-US" altLang="zh-CN" sz="2000" kern="100" dirty="0">
                  <a:latin typeface="+mn-ea"/>
                  <a:cs typeface="宋体" panose="02010600030101010101" pitchFamily="2" charset="-122"/>
                </a:rPr>
                <a:t>,</a:t>
              </a:r>
              <a:r>
                <a:rPr lang="zh-CN" altLang="zh-CN" sz="2000" kern="100" dirty="0">
                  <a:latin typeface="+mn-ea"/>
                  <a:cs typeface="宋体" panose="02010600030101010101" pitchFamily="2" charset="-122"/>
                </a:rPr>
                <a:t>在起始状态与结束状态中间，还可以有其他的关键帧来表示运动状态的转折点，如图</a:t>
              </a:r>
              <a:r>
                <a:rPr lang="en-US" altLang="zh-CN" sz="2000" kern="100" dirty="0">
                  <a:latin typeface="+mn-ea"/>
                  <a:cs typeface="宋体" panose="02010600030101010101" pitchFamily="2" charset="-122"/>
                </a:rPr>
                <a:t>4-14</a:t>
              </a:r>
              <a:r>
                <a:rPr lang="zh-CN" altLang="zh-CN" sz="2000" kern="100" dirty="0">
                  <a:latin typeface="+mn-ea"/>
                  <a:cs typeface="宋体" panose="02010600030101010101" pitchFamily="2" charset="-122"/>
                </a:rPr>
                <a:t>所示。</a:t>
              </a:r>
              <a:endParaRPr lang="zh-CN" altLang="zh-CN" sz="1600" kern="100" dirty="0">
                <a:effectLst/>
                <a:latin typeface="+mn-ea"/>
                <a:cs typeface="Times New Roman" panose="02020603050405020304" pitchFamily="18" charset="0"/>
              </a:endParaRPr>
            </a:p>
          </p:txBody>
        </p:sp>
      </p:grpSp>
      <p:pic>
        <p:nvPicPr>
          <p:cNvPr id="25" name="图片 24"/>
          <p:cNvPicPr/>
          <p:nvPr/>
        </p:nvPicPr>
        <p:blipFill>
          <a:blip r:embed="rId6"/>
          <a:srcRect b="18168"/>
          <a:stretch>
            <a:fillRect/>
          </a:stretch>
        </p:blipFill>
        <p:spPr>
          <a:xfrm>
            <a:off x="2558141" y="5293424"/>
            <a:ext cx="3973288" cy="1127229"/>
          </a:xfrm>
          <a:prstGeom prst="rect">
            <a:avLst/>
          </a:prstGeom>
          <a:noFill/>
          <a:ln>
            <a:noFill/>
          </a:ln>
        </p:spPr>
      </p:pic>
      <p:sp>
        <p:nvSpPr>
          <p:cNvPr id="22" name="矩形 21"/>
          <p:cNvSpPr/>
          <p:nvPr/>
        </p:nvSpPr>
        <p:spPr>
          <a:xfrm>
            <a:off x="6736099" y="5373473"/>
            <a:ext cx="1144865" cy="507831"/>
          </a:xfrm>
          <a:prstGeom prst="rect">
            <a:avLst/>
          </a:prstGeom>
        </p:spPr>
        <p:txBody>
          <a:bodyPr wrap="none">
            <a:spAutoFit/>
          </a:bodyPr>
          <a:lstStyle/>
          <a:p>
            <a:pPr indent="304800" algn="ctr">
              <a:lnSpc>
                <a:spcPct val="150000"/>
              </a:lnSpc>
              <a:spcAft>
                <a:spcPts val="0"/>
              </a:spcAft>
            </a:pPr>
            <a:r>
              <a:rPr lang="zh-CN" altLang="zh-CN" kern="100" dirty="0">
                <a:latin typeface="Calibri" panose="020F0502020204030204" pitchFamily="34" charset="0"/>
                <a:ea typeface="宋体" panose="02010600030101010101" pitchFamily="2" charset="-122"/>
                <a:cs typeface="宋体" panose="02010600030101010101" pitchFamily="2" charset="-122"/>
              </a:rPr>
              <a:t>图</a:t>
            </a:r>
            <a:r>
              <a:rPr lang="en-US" altLang="zh-CN" kern="100" dirty="0">
                <a:latin typeface="Calibri" panose="020F0502020204030204" pitchFamily="34" charset="0"/>
                <a:ea typeface="宋体" panose="02010600030101010101" pitchFamily="2" charset="-122"/>
                <a:cs typeface="宋体" panose="02010600030101010101" pitchFamily="2" charset="-122"/>
              </a:rPr>
              <a:t>4-14</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custDataLst>
      <p:tags r:id="rId1"/>
    </p:custDataLst>
    <p:extLst>
      <p:ext uri="{BB962C8B-B14F-4D97-AF65-F5344CB8AC3E}">
        <p14:creationId xmlns:p14="http://schemas.microsoft.com/office/powerpoint/2010/main" val="47224638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圆角矩形 6"/>
          <p:cNvSpPr/>
          <p:nvPr>
            <p:custDataLst>
              <p:tags r:id="rId2"/>
            </p:custDataLst>
          </p:nvPr>
        </p:nvSpPr>
        <p:spPr>
          <a:xfrm>
            <a:off x="2560262" y="200440"/>
            <a:ext cx="9418593" cy="6122538"/>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p>
        </p:txBody>
      </p:sp>
      <p:grpSp>
        <p:nvGrpSpPr>
          <p:cNvPr id="15" name="组合 14"/>
          <p:cNvGrpSpPr/>
          <p:nvPr/>
        </p:nvGrpSpPr>
        <p:grpSpPr>
          <a:xfrm>
            <a:off x="360594" y="1803538"/>
            <a:ext cx="1729464" cy="903708"/>
            <a:chOff x="360594" y="1901511"/>
            <a:chExt cx="1729464" cy="903708"/>
          </a:xfrm>
        </p:grpSpPr>
        <p:sp>
          <p:nvSpPr>
            <p:cNvPr id="16" name="矩形: 圆角 41"/>
            <p:cNvSpPr/>
            <p:nvPr/>
          </p:nvSpPr>
          <p:spPr>
            <a:xfrm>
              <a:off x="360594" y="1901511"/>
              <a:ext cx="1729464" cy="874346"/>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38559" y="1974222"/>
              <a:ext cx="1220337" cy="830997"/>
            </a:xfrm>
            <a:prstGeom prst="rect">
              <a:avLst/>
            </a:prstGeom>
            <a:noFill/>
          </p:spPr>
          <p:txBody>
            <a:bodyPr wrap="square" rtlCol="0">
              <a:spAutoFit/>
            </a:bodyPr>
            <a:lstStyle/>
            <a:p>
              <a:r>
                <a:rPr lang="en-US" altLang="zh-CN" sz="2400" b="1" dirty="0" smtClean="0">
                  <a:solidFill>
                    <a:schemeClr val="bg1"/>
                  </a:solidFill>
                </a:rPr>
                <a:t> </a:t>
              </a:r>
              <a:r>
                <a:rPr lang="zh-CN" altLang="zh-CN" sz="2400" b="1" dirty="0" smtClean="0">
                  <a:solidFill>
                    <a:schemeClr val="bg1"/>
                  </a:solidFill>
                </a:rPr>
                <a:t>激活</a:t>
              </a:r>
              <a:endParaRPr lang="en-US" altLang="zh-CN" sz="2400" b="1" dirty="0" smtClean="0">
                <a:solidFill>
                  <a:schemeClr val="bg1"/>
                </a:solidFill>
              </a:endParaRPr>
            </a:p>
            <a:p>
              <a:r>
                <a:rPr lang="zh-CN" altLang="zh-CN" sz="2400" b="1" dirty="0" smtClean="0">
                  <a:solidFill>
                    <a:schemeClr val="bg1"/>
                  </a:solidFill>
                </a:rPr>
                <a:t>关</a:t>
              </a:r>
              <a:r>
                <a:rPr lang="zh-CN" altLang="zh-CN" sz="2400" b="1" dirty="0">
                  <a:solidFill>
                    <a:schemeClr val="bg1"/>
                  </a:solidFill>
                </a:rPr>
                <a:t>键帧</a:t>
              </a:r>
              <a:endParaRPr lang="zh-CN" altLang="zh-CN" sz="2400" dirty="0">
                <a:solidFill>
                  <a:schemeClr val="bg1"/>
                </a:solidFill>
              </a:endParaRPr>
            </a:p>
          </p:txBody>
        </p:sp>
      </p:grpSp>
      <p:sp>
        <p:nvSpPr>
          <p:cNvPr id="18" name="等腰三角形 17"/>
          <p:cNvSpPr/>
          <p:nvPr/>
        </p:nvSpPr>
        <p:spPr>
          <a:xfrm rot="16200000">
            <a:off x="2253008" y="2184970"/>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Rectangle 17"/>
          <p:cNvSpPr>
            <a:spLocks noChangeArrowheads="1"/>
          </p:cNvSpPr>
          <p:nvPr/>
        </p:nvSpPr>
        <p:spPr bwMode="auto">
          <a:xfrm>
            <a:off x="2671728" y="337001"/>
            <a:ext cx="9195659" cy="52014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lvl="0" indent="304800" eaLnBrk="0" fontAlgn="base" hangingPunct="0">
              <a:spcBef>
                <a:spcPct val="0"/>
              </a:spcBef>
              <a:spcAft>
                <a:spcPct val="0"/>
              </a:spcAft>
            </a:pPr>
            <a:r>
              <a:rPr kumimoji="0" lang="zh-CN" altLang="zh-CN" sz="3200" b="0" i="0" u="none" strike="noStrike" cap="none" normalizeH="0" baseline="0" dirty="0" smtClean="0">
                <a:ln>
                  <a:noFill/>
                </a:ln>
                <a:solidFill>
                  <a:schemeClr val="tx1"/>
                </a:solidFill>
                <a:effectLst/>
                <a:latin typeface="+mn-ea"/>
                <a:cs typeface="宋体" panose="02010600030101010101" pitchFamily="2" charset="-122"/>
              </a:rPr>
              <a:t>在</a:t>
            </a:r>
            <a:r>
              <a:rPr kumimoji="0" lang="en-US" altLang="zh-CN" sz="3200" b="0" i="0" u="none" strike="noStrike" cap="none" normalizeH="0" baseline="0" dirty="0" smtClean="0">
                <a:ln>
                  <a:noFill/>
                </a:ln>
                <a:solidFill>
                  <a:schemeClr val="tx1"/>
                </a:solidFill>
                <a:effectLst/>
                <a:latin typeface="+mn-ea"/>
                <a:cs typeface="宋体" panose="02010600030101010101" pitchFamily="2" charset="-122"/>
              </a:rPr>
              <a:t>After Effects</a:t>
            </a:r>
            <a:r>
              <a:rPr kumimoji="0" lang="zh-CN" altLang="en-US" sz="3200" b="0" i="0" u="none" strike="noStrike" cap="none" normalizeH="0" baseline="0" dirty="0" smtClean="0">
                <a:ln>
                  <a:noFill/>
                </a:ln>
                <a:solidFill>
                  <a:schemeClr val="tx1"/>
                </a:solidFill>
                <a:effectLst/>
                <a:latin typeface="+mn-ea"/>
                <a:cs typeface="宋体" panose="02010600030101010101" pitchFamily="2" charset="-122"/>
              </a:rPr>
              <a:t>中，每个可以制作动画的图层参数前面都有一个“时间变化秒表”按</a:t>
            </a:r>
            <a:r>
              <a:rPr kumimoji="0" lang="zh-CN" altLang="en-US" sz="2800" b="0" i="0" u="none" strike="noStrike" cap="none" normalizeH="0" baseline="0" dirty="0" smtClean="0">
                <a:ln>
                  <a:noFill/>
                </a:ln>
                <a:solidFill>
                  <a:schemeClr val="tx1"/>
                </a:solidFill>
                <a:effectLst/>
                <a:latin typeface="+mn-ea"/>
                <a:cs typeface="宋体" panose="02010600030101010101" pitchFamily="2" charset="-122"/>
              </a:rPr>
              <a:t>钮     </a:t>
            </a:r>
            <a:r>
              <a:rPr lang="zh-CN" altLang="zh-CN" sz="4000" dirty="0">
                <a:latin typeface="+mn-ea"/>
                <a:cs typeface="宋体" panose="02010600030101010101" pitchFamily="2" charset="-122"/>
              </a:rPr>
              <a:t>，</a:t>
            </a:r>
            <a:r>
              <a:rPr lang="zh-CN" altLang="zh-CN" sz="3200" dirty="0">
                <a:latin typeface="+mn-ea"/>
                <a:cs typeface="宋体" panose="02010600030101010101" pitchFamily="2" charset="-122"/>
              </a:rPr>
              <a:t>单击该按钮，使其呈凹陷状</a:t>
            </a:r>
            <a:r>
              <a:rPr lang="zh-CN" altLang="zh-CN" sz="3200" dirty="0" smtClean="0">
                <a:latin typeface="+mn-ea"/>
                <a:cs typeface="宋体" panose="02010600030101010101" pitchFamily="2" charset="-122"/>
              </a:rPr>
              <a:t>态</a:t>
            </a:r>
            <a:r>
              <a:rPr lang="en-US" altLang="zh-CN" sz="1600" dirty="0" smtClean="0">
                <a:latin typeface="+mn-ea"/>
                <a:cs typeface="宋体" panose="02010600030101010101" pitchFamily="2" charset="-122"/>
              </a:rPr>
              <a:t>       </a:t>
            </a:r>
            <a:r>
              <a:rPr lang="en-US" altLang="zh-CN" sz="3600" dirty="0">
                <a:latin typeface="+mn-ea"/>
                <a:cs typeface="宋体" panose="02010600030101010101" pitchFamily="2" charset="-122"/>
              </a:rPr>
              <a:t> </a:t>
            </a:r>
            <a:r>
              <a:rPr lang="zh-CN" altLang="en-US" sz="3200" dirty="0">
                <a:latin typeface="+mn-ea"/>
                <a:cs typeface="宋体" panose="02010600030101010101" pitchFamily="2" charset="-122"/>
              </a:rPr>
              <a:t>，即可开始制作关键帧动画。</a:t>
            </a:r>
            <a:endParaRPr lang="zh-CN" altLang="en-US" sz="1600" dirty="0">
              <a:latin typeface="+mn-ea"/>
            </a:endParaRPr>
          </a:p>
          <a:p>
            <a:pPr indent="304800" eaLnBrk="0" fontAlgn="base" hangingPunct="0">
              <a:spcBef>
                <a:spcPct val="0"/>
              </a:spcBef>
              <a:spcAft>
                <a:spcPct val="0"/>
              </a:spcAft>
            </a:pPr>
            <a:r>
              <a:rPr lang="en-US" altLang="zh-CN" sz="3200" dirty="0">
                <a:latin typeface="+mn-ea"/>
                <a:cs typeface="宋体" panose="02010600030101010101" pitchFamily="2" charset="-122"/>
              </a:rPr>
              <a:t>—</a:t>
            </a:r>
            <a:r>
              <a:rPr lang="zh-CN" altLang="en-US" sz="3200" dirty="0">
                <a:latin typeface="+mn-ea"/>
                <a:cs typeface="宋体" panose="02010600030101010101" pitchFamily="2" charset="-122"/>
              </a:rPr>
              <a:t>旦激活“时间变化秒表”按</a:t>
            </a:r>
            <a:r>
              <a:rPr lang="zh-CN" altLang="en-US" sz="3200" dirty="0" smtClean="0">
                <a:latin typeface="+mn-ea"/>
                <a:cs typeface="宋体" panose="02010600030101010101" pitchFamily="2" charset="-122"/>
              </a:rPr>
              <a:t>钮     </a:t>
            </a:r>
            <a:r>
              <a:rPr lang="zh-CN" altLang="zh-CN" sz="3200" dirty="0">
                <a:latin typeface="+mn-ea"/>
                <a:cs typeface="宋体" panose="02010600030101010101" pitchFamily="2" charset="-122"/>
              </a:rPr>
              <a:t>“时间轴”面板中的任何时间进程都将产生新的关键帧</a:t>
            </a:r>
            <a:r>
              <a:rPr lang="en-US" altLang="zh-CN" sz="3200" dirty="0">
                <a:latin typeface="+mn-ea"/>
                <a:cs typeface="宋体" panose="02010600030101010101" pitchFamily="2" charset="-122"/>
              </a:rPr>
              <a:t>;</a:t>
            </a:r>
            <a:r>
              <a:rPr lang="zh-CN" altLang="en-US" sz="3200" dirty="0">
                <a:latin typeface="+mn-ea"/>
                <a:cs typeface="宋体" panose="02010600030101010101" pitchFamily="2" charset="-122"/>
              </a:rPr>
              <a:t>再次单击“时间变化秒表”按</a:t>
            </a:r>
            <a:r>
              <a:rPr lang="zh-CN" altLang="en-US" sz="3200" dirty="0" smtClean="0">
                <a:latin typeface="+mn-ea"/>
                <a:cs typeface="宋体" panose="02010600030101010101" pitchFamily="2" charset="-122"/>
              </a:rPr>
              <a:t>钮      </a:t>
            </a:r>
            <a:r>
              <a:rPr lang="zh-CN" altLang="zh-CN" sz="3200" dirty="0" smtClean="0">
                <a:latin typeface="+mn-ea"/>
                <a:cs typeface="宋体" panose="02010600030101010101" pitchFamily="2" charset="-122"/>
              </a:rPr>
              <a:t>后</a:t>
            </a:r>
            <a:r>
              <a:rPr lang="zh-CN" altLang="zh-CN" sz="3200" dirty="0">
                <a:latin typeface="+mn-ea"/>
                <a:cs typeface="宋体" panose="02010600030101010101" pitchFamily="2" charset="-122"/>
              </a:rPr>
              <a:t>，所有设置的关键帧都将消失，参数设置将保持当前时间的参数值。激活与未激活的“时间变化秒表”按</a:t>
            </a:r>
            <a:r>
              <a:rPr lang="zh-CN" altLang="zh-CN" sz="3200" dirty="0" smtClean="0">
                <a:latin typeface="+mn-ea"/>
                <a:cs typeface="宋体" panose="02010600030101010101" pitchFamily="2" charset="-122"/>
              </a:rPr>
              <a:t>钮</a:t>
            </a:r>
            <a:r>
              <a:rPr lang="en-US" altLang="zh-CN" sz="3200" dirty="0" smtClean="0">
                <a:latin typeface="+mn-ea"/>
                <a:cs typeface="宋体" panose="02010600030101010101" pitchFamily="2" charset="-122"/>
              </a:rPr>
              <a:t>       </a:t>
            </a:r>
            <a:r>
              <a:rPr lang="zh-CN" altLang="zh-CN" sz="3200" dirty="0" smtClean="0">
                <a:latin typeface="+mn-ea"/>
                <a:cs typeface="宋体" panose="02010600030101010101" pitchFamily="2" charset="-122"/>
              </a:rPr>
              <a:t>如</a:t>
            </a:r>
            <a:r>
              <a:rPr lang="zh-CN" altLang="zh-CN" sz="3200" dirty="0">
                <a:latin typeface="+mn-ea"/>
                <a:cs typeface="宋体" panose="02010600030101010101" pitchFamily="2" charset="-122"/>
              </a:rPr>
              <a:t>图</a:t>
            </a:r>
            <a:r>
              <a:rPr lang="en-US" altLang="zh-CN" sz="3200" dirty="0">
                <a:latin typeface="+mn-ea"/>
                <a:cs typeface="宋体" panose="02010600030101010101" pitchFamily="2" charset="-122"/>
              </a:rPr>
              <a:t>4-15</a:t>
            </a:r>
            <a:r>
              <a:rPr lang="zh-CN" altLang="en-US" sz="3200" dirty="0">
                <a:latin typeface="+mn-ea"/>
                <a:cs typeface="宋体" panose="02010600030101010101" pitchFamily="2" charset="-122"/>
              </a:rPr>
              <a:t>所</a:t>
            </a:r>
            <a:r>
              <a:rPr lang="zh-CN" altLang="en-US" sz="3200" dirty="0" smtClean="0">
                <a:latin typeface="+mn-ea"/>
                <a:cs typeface="宋体" panose="02010600030101010101" pitchFamily="2" charset="-122"/>
              </a:rPr>
              <a:t>示。</a:t>
            </a:r>
            <a:endParaRPr lang="zh-CN" altLang="zh-CN" sz="6000" dirty="0">
              <a:latin typeface="Arial" panose="020B0604020202020204" pitchFamily="34" charset="0"/>
            </a:endParaRPr>
          </a:p>
        </p:txBody>
      </p:sp>
      <p:pic>
        <p:nvPicPr>
          <p:cNvPr id="38" name="图片 37"/>
          <p:cNvPicPr/>
          <p:nvPr/>
        </p:nvPicPr>
        <p:blipFill>
          <a:blip r:embed="rId4">
            <a:extLst>
              <a:ext uri="{28A0092B-C50C-407E-A947-70E740481C1C}">
                <a14:useLocalDpi xmlns:a14="http://schemas.microsoft.com/office/drawing/2010/main" val="0"/>
              </a:ext>
            </a:extLst>
          </a:blip>
          <a:stretch>
            <a:fillRect/>
          </a:stretch>
        </p:blipFill>
        <p:spPr>
          <a:xfrm>
            <a:off x="9670753" y="1038841"/>
            <a:ext cx="482722" cy="373066"/>
          </a:xfrm>
          <a:prstGeom prst="rect">
            <a:avLst/>
          </a:prstGeom>
        </p:spPr>
      </p:pic>
      <p:pic>
        <p:nvPicPr>
          <p:cNvPr id="39" name="图片 38"/>
          <p:cNvPicPr/>
          <p:nvPr/>
        </p:nvPicPr>
        <p:blipFill>
          <a:blip r:embed="rId4">
            <a:extLst>
              <a:ext uri="{28A0092B-C50C-407E-A947-70E740481C1C}">
                <a14:useLocalDpi xmlns:a14="http://schemas.microsoft.com/office/drawing/2010/main" val="0"/>
              </a:ext>
            </a:extLst>
          </a:blip>
          <a:stretch>
            <a:fillRect/>
          </a:stretch>
        </p:blipFill>
        <p:spPr>
          <a:xfrm>
            <a:off x="7280650" y="1615323"/>
            <a:ext cx="482722" cy="373066"/>
          </a:xfrm>
          <a:prstGeom prst="rect">
            <a:avLst/>
          </a:prstGeom>
        </p:spPr>
      </p:pic>
      <p:pic>
        <p:nvPicPr>
          <p:cNvPr id="40" name="图片 39"/>
          <p:cNvPicPr/>
          <p:nvPr/>
        </p:nvPicPr>
        <p:blipFill>
          <a:blip r:embed="rId4">
            <a:extLst>
              <a:ext uri="{28A0092B-C50C-407E-A947-70E740481C1C}">
                <a14:useLocalDpi xmlns:a14="http://schemas.microsoft.com/office/drawing/2010/main" val="0"/>
              </a:ext>
            </a:extLst>
          </a:blip>
          <a:stretch>
            <a:fillRect/>
          </a:stretch>
        </p:blipFill>
        <p:spPr>
          <a:xfrm>
            <a:off x="8938626" y="2564647"/>
            <a:ext cx="482722" cy="373066"/>
          </a:xfrm>
          <a:prstGeom prst="rect">
            <a:avLst/>
          </a:prstGeom>
        </p:spPr>
      </p:pic>
      <p:pic>
        <p:nvPicPr>
          <p:cNvPr id="41" name="图片 40"/>
          <p:cNvPicPr/>
          <p:nvPr/>
        </p:nvPicPr>
        <p:blipFill>
          <a:blip r:embed="rId4">
            <a:extLst>
              <a:ext uri="{28A0092B-C50C-407E-A947-70E740481C1C}">
                <a14:useLocalDpi xmlns:a14="http://schemas.microsoft.com/office/drawing/2010/main" val="0"/>
              </a:ext>
            </a:extLst>
          </a:blip>
          <a:stretch>
            <a:fillRect/>
          </a:stretch>
        </p:blipFill>
        <p:spPr>
          <a:xfrm>
            <a:off x="7763372" y="3576874"/>
            <a:ext cx="482722" cy="373066"/>
          </a:xfrm>
          <a:prstGeom prst="rect">
            <a:avLst/>
          </a:prstGeom>
        </p:spPr>
      </p:pic>
      <p:pic>
        <p:nvPicPr>
          <p:cNvPr id="42" name="图片 41"/>
          <p:cNvPicPr/>
          <p:nvPr/>
        </p:nvPicPr>
        <p:blipFill>
          <a:blip r:embed="rId4">
            <a:extLst>
              <a:ext uri="{28A0092B-C50C-407E-A947-70E740481C1C}">
                <a14:useLocalDpi xmlns:a14="http://schemas.microsoft.com/office/drawing/2010/main" val="0"/>
              </a:ext>
            </a:extLst>
          </a:blip>
          <a:stretch>
            <a:fillRect/>
          </a:stretch>
        </p:blipFill>
        <p:spPr>
          <a:xfrm>
            <a:off x="10153475" y="4545475"/>
            <a:ext cx="482722" cy="373066"/>
          </a:xfrm>
          <a:prstGeom prst="rect">
            <a:avLst/>
          </a:prstGeom>
        </p:spPr>
      </p:pic>
    </p:spTree>
    <p:custDataLst>
      <p:tags r:id="rId1"/>
    </p:custDataLst>
    <p:extLst>
      <p:ext uri="{BB962C8B-B14F-4D97-AF65-F5344CB8AC3E}">
        <p14:creationId xmlns:p14="http://schemas.microsoft.com/office/powerpoint/2010/main" val="10117798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360594" y="1803538"/>
            <a:ext cx="1729464" cy="874346"/>
            <a:chOff x="360594" y="1901511"/>
            <a:chExt cx="1729464" cy="874346"/>
          </a:xfrm>
        </p:grpSpPr>
        <p:sp>
          <p:nvSpPr>
            <p:cNvPr id="16" name="矩形: 圆角 41"/>
            <p:cNvSpPr/>
            <p:nvPr/>
          </p:nvSpPr>
          <p:spPr>
            <a:xfrm>
              <a:off x="360594" y="1901511"/>
              <a:ext cx="1729464" cy="874346"/>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38560" y="1974222"/>
              <a:ext cx="1373532" cy="707886"/>
            </a:xfrm>
            <a:prstGeom prst="rect">
              <a:avLst/>
            </a:prstGeom>
            <a:noFill/>
          </p:spPr>
          <p:txBody>
            <a:bodyPr wrap="square" rtlCol="0">
              <a:spAutoFit/>
            </a:bodyPr>
            <a:lstStyle/>
            <a:p>
              <a:r>
                <a:rPr lang="zh-CN" altLang="zh-CN" sz="2000" b="1" dirty="0">
                  <a:solidFill>
                    <a:schemeClr val="bg1"/>
                  </a:solidFill>
                </a:rPr>
                <a:t>关键帧动画的概念</a:t>
              </a:r>
              <a:endParaRPr lang="zh-CN" altLang="zh-CN" sz="2000" dirty="0">
                <a:solidFill>
                  <a:schemeClr val="bg1"/>
                </a:solidFill>
              </a:endParaRPr>
            </a:p>
          </p:txBody>
        </p:sp>
      </p:grpSp>
      <p:sp>
        <p:nvSpPr>
          <p:cNvPr id="18" name="等腰三角形 17"/>
          <p:cNvSpPr/>
          <p:nvPr/>
        </p:nvSpPr>
        <p:spPr>
          <a:xfrm rot="16200000">
            <a:off x="2253008" y="2184970"/>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4" name="图片 23"/>
          <p:cNvPicPr/>
          <p:nvPr/>
        </p:nvPicPr>
        <p:blipFill>
          <a:blip r:embed="rId4" cstate="print">
            <a:extLst>
              <a:ext uri="{28A0092B-C50C-407E-A947-70E740481C1C}">
                <a14:useLocalDpi xmlns:a14="http://schemas.microsoft.com/office/drawing/2010/main" val="0"/>
              </a:ext>
            </a:extLst>
          </a:blip>
          <a:srcRect/>
          <a:stretch>
            <a:fillRect/>
          </a:stretch>
        </p:blipFill>
        <p:spPr>
          <a:xfrm>
            <a:off x="2607675" y="224235"/>
            <a:ext cx="5641380" cy="2397538"/>
          </a:xfrm>
          <a:prstGeom prst="rect">
            <a:avLst/>
          </a:prstGeom>
          <a:noFill/>
          <a:ln>
            <a:noFill/>
          </a:ln>
        </p:spPr>
      </p:pic>
      <p:sp>
        <p:nvSpPr>
          <p:cNvPr id="5" name="矩形 4"/>
          <p:cNvSpPr/>
          <p:nvPr/>
        </p:nvSpPr>
        <p:spPr>
          <a:xfrm>
            <a:off x="8086036" y="1131450"/>
            <a:ext cx="1361271" cy="583108"/>
          </a:xfrm>
          <a:prstGeom prst="rect">
            <a:avLst/>
          </a:prstGeom>
        </p:spPr>
        <p:txBody>
          <a:bodyPr wrap="none">
            <a:spAutoFit/>
          </a:bodyPr>
          <a:lstStyle/>
          <a:p>
            <a:pPr indent="304800" algn="ctr">
              <a:lnSpc>
                <a:spcPct val="150000"/>
              </a:lnSpc>
              <a:spcAft>
                <a:spcPts val="0"/>
              </a:spcAft>
            </a:pPr>
            <a:r>
              <a:rPr lang="zh-CN" altLang="zh-CN" sz="2400" kern="100" dirty="0">
                <a:latin typeface="Calibri" panose="020F0502020204030204" pitchFamily="34" charset="0"/>
                <a:ea typeface="宋体" panose="02010600030101010101" pitchFamily="2" charset="-122"/>
                <a:cs typeface="宋体" panose="02010600030101010101" pitchFamily="2" charset="-122"/>
              </a:rPr>
              <a:t>图</a:t>
            </a:r>
            <a:r>
              <a:rPr lang="en-US" altLang="zh-CN" sz="2400" kern="100" dirty="0">
                <a:latin typeface="Calibri" panose="020F0502020204030204" pitchFamily="34" charset="0"/>
                <a:ea typeface="宋体" panose="02010600030101010101" pitchFamily="2" charset="-122"/>
                <a:cs typeface="宋体" panose="02010600030101010101" pitchFamily="2" charset="-122"/>
              </a:rPr>
              <a:t>4-15</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p:txBody>
      </p:sp>
      <p:grpSp>
        <p:nvGrpSpPr>
          <p:cNvPr id="11" name="组合 10"/>
          <p:cNvGrpSpPr/>
          <p:nvPr/>
        </p:nvGrpSpPr>
        <p:grpSpPr>
          <a:xfrm>
            <a:off x="2607676" y="3045558"/>
            <a:ext cx="8851508" cy="1218162"/>
            <a:chOff x="2607676" y="3045558"/>
            <a:chExt cx="8851508" cy="1218162"/>
          </a:xfrm>
        </p:grpSpPr>
        <p:sp>
          <p:nvSpPr>
            <p:cNvPr id="26" name="圆角矩形 6"/>
            <p:cNvSpPr/>
            <p:nvPr>
              <p:custDataLst>
                <p:tags r:id="rId2"/>
              </p:custDataLst>
            </p:nvPr>
          </p:nvSpPr>
          <p:spPr>
            <a:xfrm>
              <a:off x="2607676" y="3045558"/>
              <a:ext cx="8851508" cy="907215"/>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p>
          </p:txBody>
        </p:sp>
        <p:grpSp>
          <p:nvGrpSpPr>
            <p:cNvPr id="9" name="组合 8"/>
            <p:cNvGrpSpPr/>
            <p:nvPr/>
          </p:nvGrpSpPr>
          <p:grpSpPr>
            <a:xfrm>
              <a:off x="2874160" y="3063391"/>
              <a:ext cx="8504082" cy="1200329"/>
              <a:chOff x="601674" y="4061115"/>
              <a:chExt cx="10717489" cy="1200329"/>
            </a:xfrm>
          </p:grpSpPr>
          <p:sp>
            <p:nvSpPr>
              <p:cNvPr id="6" name="Rectangle 2"/>
              <p:cNvSpPr>
                <a:spLocks noChangeArrowheads="1"/>
              </p:cNvSpPr>
              <p:nvPr/>
            </p:nvSpPr>
            <p:spPr bwMode="auto">
              <a:xfrm>
                <a:off x="601674" y="4061115"/>
                <a:ext cx="10717489"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indent="304800" eaLnBrk="0" fontAlgn="base" hangingPunct="0">
                  <a:spcBef>
                    <a:spcPct val="0"/>
                  </a:spcBef>
                  <a:spcAft>
                    <a:spcPct val="0"/>
                  </a:spcAft>
                </a:pPr>
                <a:r>
                  <a:rPr kumimoji="0" lang="zh-CN" altLang="zh-CN" sz="2400" b="0" i="0" u="none" strike="noStrike" cap="none" normalizeH="0" baseline="0" dirty="0" smtClean="0">
                    <a:ln>
                      <a:noFill/>
                    </a:ln>
                    <a:solidFill>
                      <a:schemeClr val="tx1"/>
                    </a:solidFill>
                    <a:effectLst/>
                    <a:latin typeface="+mn-ea"/>
                    <a:cs typeface="宋体" panose="02010600030101010101" pitchFamily="2" charset="-122"/>
                  </a:rPr>
                  <a:t>设置关键帧的方法主要有两种</a:t>
                </a:r>
                <a:r>
                  <a:rPr kumimoji="0" lang="en-US" altLang="zh-CN" sz="2400" b="0" i="0" u="none" strike="noStrike" cap="none" normalizeH="0" baseline="0" dirty="0" smtClean="0">
                    <a:ln>
                      <a:noFill/>
                    </a:ln>
                    <a:solidFill>
                      <a:schemeClr val="tx1"/>
                    </a:solidFill>
                    <a:effectLst/>
                    <a:latin typeface="+mn-ea"/>
                    <a:cs typeface="宋体" panose="02010600030101010101" pitchFamily="2" charset="-122"/>
                  </a:rPr>
                  <a:t>:</a:t>
                </a:r>
                <a:r>
                  <a:rPr kumimoji="0" lang="zh-CN" altLang="en-US" sz="2400" b="0" i="0" u="none" strike="noStrike" cap="none" normalizeH="0" baseline="0" dirty="0" smtClean="0">
                    <a:ln>
                      <a:noFill/>
                    </a:ln>
                    <a:solidFill>
                      <a:schemeClr val="tx1"/>
                    </a:solidFill>
                    <a:effectLst/>
                    <a:latin typeface="+mn-ea"/>
                    <a:cs typeface="宋体" panose="02010600030101010101" pitchFamily="2" charset="-122"/>
                  </a:rPr>
                  <a:t>第</a:t>
                </a:r>
                <a:r>
                  <a:rPr kumimoji="0" lang="en-US" altLang="zh-CN" sz="2400" b="0" i="0" u="none" strike="noStrike" cap="none" normalizeH="0" baseline="0" dirty="0" smtClean="0">
                    <a:ln>
                      <a:noFill/>
                    </a:ln>
                    <a:solidFill>
                      <a:schemeClr val="tx1"/>
                    </a:solidFill>
                    <a:effectLst/>
                    <a:latin typeface="+mn-ea"/>
                    <a:cs typeface="宋体" panose="02010600030101010101" pitchFamily="2" charset="-122"/>
                  </a:rPr>
                  <a:t>1</a:t>
                </a:r>
                <a:r>
                  <a:rPr kumimoji="0" lang="zh-CN" altLang="en-US" sz="2400" b="0" i="0" u="none" strike="noStrike" cap="none" normalizeH="0" baseline="0" dirty="0" smtClean="0">
                    <a:ln>
                      <a:noFill/>
                    </a:ln>
                    <a:solidFill>
                      <a:schemeClr val="tx1"/>
                    </a:solidFill>
                    <a:effectLst/>
                    <a:latin typeface="+mn-ea"/>
                    <a:cs typeface="宋体" panose="02010600030101010101" pitchFamily="2" charset="-122"/>
                  </a:rPr>
                  <a:t>种是激活“时间变化秒表”按钮</a:t>
                </a:r>
                <a:r>
                  <a:rPr kumimoji="0" lang="zh-CN" altLang="en-US" sz="1600" b="0" i="0" u="none" strike="noStrike" cap="none" normalizeH="0" baseline="0" dirty="0" smtClean="0">
                    <a:ln>
                      <a:noFill/>
                    </a:ln>
                    <a:solidFill>
                      <a:schemeClr val="tx1"/>
                    </a:solidFill>
                    <a:effectLst/>
                    <a:latin typeface="+mn-ea"/>
                    <a:cs typeface="宋体" panose="02010600030101010101" pitchFamily="2" charset="-122"/>
                  </a:rPr>
                  <a:t>        </a:t>
                </a:r>
                <a:r>
                  <a:rPr lang="en-US" altLang="zh-CN" sz="2400" dirty="0">
                    <a:latin typeface="+mn-ea"/>
                    <a:cs typeface="宋体" panose="02010600030101010101" pitchFamily="2" charset="-122"/>
                  </a:rPr>
                  <a:t>;</a:t>
                </a:r>
                <a:r>
                  <a:rPr lang="zh-CN" altLang="en-US" sz="2400" dirty="0">
                    <a:latin typeface="+mn-ea"/>
                    <a:cs typeface="宋体" panose="02010600030101010101" pitchFamily="2" charset="-122"/>
                  </a:rPr>
                  <a:t>第</a:t>
                </a:r>
                <a:r>
                  <a:rPr lang="en-US" altLang="zh-CN" sz="2400" dirty="0">
                    <a:latin typeface="+mn-ea"/>
                    <a:cs typeface="宋体" panose="02010600030101010101" pitchFamily="2" charset="-122"/>
                  </a:rPr>
                  <a:t>2</a:t>
                </a:r>
                <a:r>
                  <a:rPr lang="zh-CN" altLang="en-US" sz="2400" dirty="0">
                    <a:latin typeface="+mn-ea"/>
                    <a:cs typeface="宋体" panose="02010600030101010101" pitchFamily="2" charset="-122"/>
                  </a:rPr>
                  <a:t>种是制作动画曲线关键帧。如图</a:t>
                </a:r>
                <a:r>
                  <a:rPr lang="en-US" altLang="zh-CN" sz="2400" dirty="0">
                    <a:latin typeface="+mn-ea"/>
                    <a:cs typeface="宋体" panose="02010600030101010101" pitchFamily="2" charset="-122"/>
                  </a:rPr>
                  <a:t>4-16</a:t>
                </a:r>
                <a:r>
                  <a:rPr lang="zh-CN" altLang="en-US" sz="2400" dirty="0">
                    <a:latin typeface="+mn-ea"/>
                    <a:cs typeface="宋体" panose="02010600030101010101" pitchFamily="2" charset="-122"/>
                  </a:rPr>
                  <a:t>所示。</a:t>
                </a:r>
                <a:endParaRPr lang="zh-CN" altLang="en-US" sz="3600" dirty="0">
                  <a:latin typeface="+mn-ea"/>
                </a:endParaRPr>
              </a:p>
              <a:p>
                <a:pPr marL="0" marR="0" lvl="0" indent="304800" algn="l" defTabSz="914400" rtl="0" eaLnBrk="0" fontAlgn="base" latinLnBrk="0" hangingPunct="0">
                  <a:lnSpc>
                    <a:spcPct val="100000"/>
                  </a:lnSpc>
                  <a:spcBef>
                    <a:spcPct val="0"/>
                  </a:spcBef>
                  <a:spcAft>
                    <a:spcPct val="0"/>
                  </a:spcAft>
                  <a:buClrTx/>
                  <a:buSzTx/>
                  <a:buFontTx/>
                  <a:buNone/>
                  <a:tabLst/>
                </a:pPr>
                <a:endParaRPr kumimoji="0" lang="zh-CN" altLang="en-US" sz="2400" b="0" i="0" u="none" strike="noStrike" cap="none" normalizeH="0" baseline="0" dirty="0" smtClean="0">
                  <a:ln>
                    <a:noFill/>
                  </a:ln>
                  <a:solidFill>
                    <a:schemeClr val="tx1"/>
                  </a:solidFill>
                  <a:effectLst/>
                  <a:latin typeface="+mn-ea"/>
                </a:endParaRPr>
              </a:p>
            </p:txBody>
          </p:sp>
          <p:pic>
            <p:nvPicPr>
              <p:cNvPr id="4097" name="图片 138165432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054173" y="4460092"/>
                <a:ext cx="320483" cy="351497"/>
              </a:xfrm>
              <a:prstGeom prst="rect">
                <a:avLst/>
              </a:prstGeom>
              <a:noFill/>
              <a:extLst>
                <a:ext uri="{909E8E84-426E-40DD-AFC4-6F175D3DCCD1}">
                  <a14:hiddenFill xmlns:a14="http://schemas.microsoft.com/office/drawing/2010/main">
                    <a:solidFill>
                      <a:srgbClr val="FFFFFF"/>
                    </a:solidFill>
                  </a14:hiddenFill>
                </a:ext>
              </a:extLst>
            </p:spPr>
          </p:pic>
        </p:grpSp>
      </p:grpSp>
      <p:pic>
        <p:nvPicPr>
          <p:cNvPr id="27" name="图片 26"/>
          <p:cNvPicPr/>
          <p:nvPr/>
        </p:nvPicPr>
        <p:blipFill>
          <a:blip r:embed="rId6" cstate="print">
            <a:extLst>
              <a:ext uri="{28A0092B-C50C-407E-A947-70E740481C1C}">
                <a14:useLocalDpi xmlns:a14="http://schemas.microsoft.com/office/drawing/2010/main" val="0"/>
              </a:ext>
            </a:extLst>
          </a:blip>
          <a:srcRect/>
          <a:stretch>
            <a:fillRect/>
          </a:stretch>
        </p:blipFill>
        <p:spPr>
          <a:xfrm>
            <a:off x="2874160" y="4162861"/>
            <a:ext cx="7581324" cy="1921611"/>
          </a:xfrm>
          <a:prstGeom prst="rect">
            <a:avLst/>
          </a:prstGeom>
          <a:noFill/>
          <a:ln>
            <a:noFill/>
          </a:ln>
        </p:spPr>
      </p:pic>
      <p:sp>
        <p:nvSpPr>
          <p:cNvPr id="10" name="矩形 9"/>
          <p:cNvSpPr/>
          <p:nvPr/>
        </p:nvSpPr>
        <p:spPr>
          <a:xfrm>
            <a:off x="4362559" y="6026108"/>
            <a:ext cx="1361271" cy="583108"/>
          </a:xfrm>
          <a:prstGeom prst="rect">
            <a:avLst/>
          </a:prstGeom>
        </p:spPr>
        <p:txBody>
          <a:bodyPr wrap="none">
            <a:spAutoFit/>
          </a:bodyPr>
          <a:lstStyle/>
          <a:p>
            <a:pPr indent="304800" algn="ctr">
              <a:lnSpc>
                <a:spcPct val="150000"/>
              </a:lnSpc>
              <a:spcAft>
                <a:spcPts val="0"/>
              </a:spcAft>
            </a:pPr>
            <a:r>
              <a:rPr lang="zh-CN" altLang="zh-CN" sz="2400" kern="100" dirty="0">
                <a:latin typeface="Calibri" panose="020F0502020204030204" pitchFamily="34" charset="0"/>
                <a:ea typeface="宋体" panose="02010600030101010101" pitchFamily="2" charset="-122"/>
                <a:cs typeface="宋体" panose="02010600030101010101" pitchFamily="2" charset="-122"/>
              </a:rPr>
              <a:t>图</a:t>
            </a:r>
            <a:r>
              <a:rPr lang="en-US" altLang="zh-CN" sz="2400" kern="100" dirty="0">
                <a:latin typeface="Calibri" panose="020F0502020204030204" pitchFamily="34" charset="0"/>
                <a:ea typeface="宋体" panose="02010600030101010101" pitchFamily="2" charset="-122"/>
                <a:cs typeface="宋体" panose="02010600030101010101" pitchFamily="2" charset="-122"/>
              </a:rPr>
              <a:t>4-16</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custDataLst>
      <p:tags r:id="rId1"/>
    </p:custDataLst>
    <p:extLst>
      <p:ext uri="{BB962C8B-B14F-4D97-AF65-F5344CB8AC3E}">
        <p14:creationId xmlns:p14="http://schemas.microsoft.com/office/powerpoint/2010/main" val="357513506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360594" y="1803538"/>
            <a:ext cx="1729464" cy="874346"/>
            <a:chOff x="360594" y="1901511"/>
            <a:chExt cx="1729464" cy="874346"/>
          </a:xfrm>
        </p:grpSpPr>
        <p:sp>
          <p:nvSpPr>
            <p:cNvPr id="16" name="矩形: 圆角 41"/>
            <p:cNvSpPr/>
            <p:nvPr/>
          </p:nvSpPr>
          <p:spPr>
            <a:xfrm>
              <a:off x="360594" y="1901511"/>
              <a:ext cx="1729464" cy="874346"/>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734505" y="1974222"/>
              <a:ext cx="979997" cy="707886"/>
            </a:xfrm>
            <a:prstGeom prst="rect">
              <a:avLst/>
            </a:prstGeom>
            <a:noFill/>
          </p:spPr>
          <p:txBody>
            <a:bodyPr wrap="square" rtlCol="0">
              <a:spAutoFit/>
            </a:bodyPr>
            <a:lstStyle/>
            <a:p>
              <a:r>
                <a:rPr lang="zh-CN" altLang="en-US" sz="2000" b="1" dirty="0">
                  <a:solidFill>
                    <a:schemeClr val="bg1"/>
                  </a:solidFill>
                </a:rPr>
                <a:t>关键</a:t>
              </a:r>
              <a:r>
                <a:rPr lang="zh-CN" altLang="en-US" sz="2000" b="1" dirty="0" smtClean="0">
                  <a:solidFill>
                    <a:schemeClr val="bg1"/>
                  </a:solidFill>
                </a:rPr>
                <a:t>帧导航器</a:t>
              </a:r>
              <a:endParaRPr lang="zh-CN" altLang="zh-CN" sz="2000" b="1" dirty="0">
                <a:solidFill>
                  <a:schemeClr val="bg1"/>
                </a:solidFill>
              </a:endParaRPr>
            </a:p>
          </p:txBody>
        </p:sp>
      </p:grpSp>
      <p:sp>
        <p:nvSpPr>
          <p:cNvPr id="18" name="等腰三角形 17"/>
          <p:cNvSpPr/>
          <p:nvPr/>
        </p:nvSpPr>
        <p:spPr>
          <a:xfrm rot="16200000">
            <a:off x="2253008" y="2184970"/>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2557259" y="497151"/>
            <a:ext cx="9418593" cy="1829625"/>
            <a:chOff x="2582907" y="538843"/>
            <a:chExt cx="9418593" cy="1829625"/>
          </a:xfrm>
        </p:grpSpPr>
        <p:sp>
          <p:nvSpPr>
            <p:cNvPr id="19" name="圆角矩形 6"/>
            <p:cNvSpPr/>
            <p:nvPr>
              <p:custDataLst>
                <p:tags r:id="rId2"/>
              </p:custDataLst>
            </p:nvPr>
          </p:nvSpPr>
          <p:spPr>
            <a:xfrm>
              <a:off x="2582907" y="538843"/>
              <a:ext cx="9418593" cy="1829625"/>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p>
          </p:txBody>
        </p:sp>
        <p:sp>
          <p:nvSpPr>
            <p:cNvPr id="2" name="矩形 1"/>
            <p:cNvSpPr/>
            <p:nvPr/>
          </p:nvSpPr>
          <p:spPr>
            <a:xfrm>
              <a:off x="2582907" y="675920"/>
              <a:ext cx="9296401" cy="1323439"/>
            </a:xfrm>
            <a:prstGeom prst="rect">
              <a:avLst/>
            </a:prstGeom>
          </p:spPr>
          <p:txBody>
            <a:bodyPr wrap="square">
              <a:spAutoFit/>
            </a:bodyPr>
            <a:lstStyle/>
            <a:p>
              <a:r>
                <a:rPr lang="zh-CN" altLang="zh-CN" sz="2000" dirty="0"/>
                <a:t>当图层参数设置了关键帧，在</a:t>
              </a:r>
              <a:r>
                <a:rPr lang="en-US" altLang="zh-CN" sz="2000" dirty="0"/>
                <a:t>After Effects</a:t>
              </a:r>
              <a:r>
                <a:rPr lang="zh-CN" altLang="zh-CN" sz="2000" dirty="0"/>
                <a:t>中就会显示关键帧导航器，通过导航器可以更加便捷的指定关键帧。因为通过导航器可以快速的完成从一个关键帧跳转到上一个或者下一个关键帧的选择，如图</a:t>
              </a:r>
              <a:r>
                <a:rPr lang="en-US" altLang="zh-CN" sz="2000" dirty="0"/>
                <a:t>4-17</a:t>
              </a:r>
              <a:r>
                <a:rPr lang="zh-CN" altLang="zh-CN" sz="2000" dirty="0"/>
                <a:t>所示。添加和删除关键帧，同时也可以通过关键帧导航器完成，如图</a:t>
              </a:r>
              <a:r>
                <a:rPr lang="en-US" altLang="zh-CN" sz="2000" dirty="0"/>
                <a:t>4-18</a:t>
              </a:r>
              <a:r>
                <a:rPr lang="zh-CN" altLang="zh-CN" sz="2000" dirty="0"/>
                <a:t>所示。</a:t>
              </a:r>
            </a:p>
          </p:txBody>
        </p:sp>
      </p:grpSp>
      <p:pic>
        <p:nvPicPr>
          <p:cNvPr id="24" name="图片 23"/>
          <p:cNvPicPr/>
          <p:nvPr/>
        </p:nvPicPr>
        <p:blipFill>
          <a:blip r:embed="rId4">
            <a:extLst>
              <a:ext uri="{28A0092B-C50C-407E-A947-70E740481C1C}">
                <a14:useLocalDpi xmlns:a14="http://schemas.microsoft.com/office/drawing/2010/main" val="0"/>
              </a:ext>
            </a:extLst>
          </a:blip>
          <a:srcRect/>
          <a:stretch>
            <a:fillRect/>
          </a:stretch>
        </p:blipFill>
        <p:spPr>
          <a:xfrm>
            <a:off x="938902" y="3079018"/>
            <a:ext cx="5264150" cy="2476500"/>
          </a:xfrm>
          <a:prstGeom prst="rect">
            <a:avLst/>
          </a:prstGeom>
          <a:noFill/>
          <a:ln>
            <a:noFill/>
          </a:ln>
        </p:spPr>
      </p:pic>
      <p:pic>
        <p:nvPicPr>
          <p:cNvPr id="26" name="图片 25"/>
          <p:cNvPicPr/>
          <p:nvPr/>
        </p:nvPicPr>
        <p:blipFill>
          <a:blip r:embed="rId5">
            <a:extLst>
              <a:ext uri="{28A0092B-C50C-407E-A947-70E740481C1C}">
                <a14:useLocalDpi xmlns:a14="http://schemas.microsoft.com/office/drawing/2010/main" val="0"/>
              </a:ext>
            </a:extLst>
          </a:blip>
          <a:srcRect/>
          <a:stretch>
            <a:fillRect/>
          </a:stretch>
        </p:blipFill>
        <p:spPr>
          <a:xfrm>
            <a:off x="6921500" y="3079018"/>
            <a:ext cx="5270500" cy="2292350"/>
          </a:xfrm>
          <a:prstGeom prst="rect">
            <a:avLst/>
          </a:prstGeom>
          <a:noFill/>
          <a:ln>
            <a:noFill/>
          </a:ln>
        </p:spPr>
      </p:pic>
      <p:sp>
        <p:nvSpPr>
          <p:cNvPr id="6" name="矩形 5"/>
          <p:cNvSpPr/>
          <p:nvPr/>
        </p:nvSpPr>
        <p:spPr>
          <a:xfrm>
            <a:off x="2557259" y="5663739"/>
            <a:ext cx="1005404" cy="501291"/>
          </a:xfrm>
          <a:prstGeom prst="rect">
            <a:avLst/>
          </a:prstGeom>
        </p:spPr>
        <p:txBody>
          <a:bodyPr wrap="none">
            <a:spAutoFit/>
          </a:bodyPr>
          <a:lstStyle/>
          <a:p>
            <a:pPr indent="304800" algn="ctr">
              <a:lnSpc>
                <a:spcPct val="150000"/>
              </a:lnSpc>
              <a:spcAft>
                <a:spcPts val="0"/>
              </a:spcAft>
            </a:pPr>
            <a:r>
              <a:rPr lang="en-US" altLang="zh-CN" sz="2000" kern="100" dirty="0">
                <a:latin typeface="宋体" panose="02010600030101010101" pitchFamily="2" charset="-122"/>
                <a:ea typeface="宋体" panose="02010600030101010101" pitchFamily="2" charset="-122"/>
                <a:cs typeface="宋体" panose="02010600030101010101" pitchFamily="2" charset="-122"/>
              </a:rPr>
              <a:t>4-17</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27" name="矩形 26"/>
          <p:cNvSpPr/>
          <p:nvPr/>
        </p:nvSpPr>
        <p:spPr>
          <a:xfrm>
            <a:off x="8631507" y="5574087"/>
            <a:ext cx="1005404" cy="501291"/>
          </a:xfrm>
          <a:prstGeom prst="rect">
            <a:avLst/>
          </a:prstGeom>
        </p:spPr>
        <p:txBody>
          <a:bodyPr wrap="none">
            <a:spAutoFit/>
          </a:bodyPr>
          <a:lstStyle/>
          <a:p>
            <a:pPr indent="304800" algn="ctr">
              <a:lnSpc>
                <a:spcPct val="150000"/>
              </a:lnSpc>
              <a:spcAft>
                <a:spcPts val="0"/>
              </a:spcAft>
            </a:pPr>
            <a:r>
              <a:rPr lang="en-US" altLang="zh-CN" sz="2000" kern="100" dirty="0" smtClean="0">
                <a:latin typeface="宋体" panose="02010600030101010101" pitchFamily="2" charset="-122"/>
                <a:ea typeface="宋体" panose="02010600030101010101" pitchFamily="2" charset="-122"/>
                <a:cs typeface="宋体" panose="02010600030101010101" pitchFamily="2" charset="-122"/>
              </a:rPr>
              <a:t>4-18</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custDataLst>
      <p:tags r:id="rId1"/>
    </p:custDataLst>
    <p:extLst>
      <p:ext uri="{BB962C8B-B14F-4D97-AF65-F5344CB8AC3E}">
        <p14:creationId xmlns:p14="http://schemas.microsoft.com/office/powerpoint/2010/main" val="214108723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矩形: 圆角 51"/>
          <p:cNvSpPr/>
          <p:nvPr/>
        </p:nvSpPr>
        <p:spPr>
          <a:xfrm>
            <a:off x="447675" y="793923"/>
            <a:ext cx="1524000" cy="588318"/>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501793" y="857250"/>
            <a:ext cx="1415772" cy="461665"/>
          </a:xfrm>
          <a:prstGeom prst="rect">
            <a:avLst/>
          </a:prstGeom>
          <a:noFill/>
        </p:spPr>
        <p:txBody>
          <a:bodyPr wrap="none" rtlCol="0">
            <a:spAutoFit/>
          </a:bodyPr>
          <a:lstStyle/>
          <a:p>
            <a:pPr algn="ctr"/>
            <a:r>
              <a:rPr lang="zh-CN" altLang="en-US" sz="2400" b="1" dirty="0">
                <a:solidFill>
                  <a:schemeClr val="bg1"/>
                </a:solidFill>
              </a:rPr>
              <a:t>本章导读</a:t>
            </a:r>
          </a:p>
        </p:txBody>
      </p:sp>
      <p:sp>
        <p:nvSpPr>
          <p:cNvPr id="6" name="文本框 5"/>
          <p:cNvSpPr txBox="1"/>
          <p:nvPr>
            <p:custDataLst>
              <p:tags r:id="rId2"/>
            </p:custDataLst>
          </p:nvPr>
        </p:nvSpPr>
        <p:spPr>
          <a:xfrm>
            <a:off x="501789" y="2027709"/>
            <a:ext cx="1415772" cy="461665"/>
          </a:xfrm>
          <a:prstGeom prst="rect">
            <a:avLst/>
          </a:prstGeom>
          <a:noFill/>
        </p:spPr>
        <p:txBody>
          <a:bodyPr wrap="none" rtlCol="0">
            <a:spAutoFit/>
          </a:bodyPr>
          <a:lstStyle/>
          <a:p>
            <a:pPr algn="ctr"/>
            <a:r>
              <a:rPr lang="zh-CN" altLang="en-US" sz="2400" dirty="0">
                <a:solidFill>
                  <a:schemeClr val="tx1">
                    <a:lumMod val="75000"/>
                    <a:lumOff val="25000"/>
                  </a:schemeClr>
                </a:solidFill>
              </a:rPr>
              <a:t>学习目标</a:t>
            </a:r>
          </a:p>
        </p:txBody>
      </p:sp>
      <p:sp>
        <p:nvSpPr>
          <p:cNvPr id="55" name="等腰三角形 54"/>
          <p:cNvSpPr/>
          <p:nvPr/>
        </p:nvSpPr>
        <p:spPr>
          <a:xfrm rot="16200000">
            <a:off x="2253007" y="1017598"/>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圆角矩形 6"/>
          <p:cNvSpPr/>
          <p:nvPr>
            <p:custDataLst>
              <p:tags r:id="rId3"/>
            </p:custDataLst>
          </p:nvPr>
        </p:nvSpPr>
        <p:spPr>
          <a:xfrm>
            <a:off x="2838298" y="395021"/>
            <a:ext cx="8961120" cy="6005779"/>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p>
        </p:txBody>
      </p:sp>
      <p:sp>
        <p:nvSpPr>
          <p:cNvPr id="59" name="quotation-mark_32371"/>
          <p:cNvSpPr>
            <a:spLocks noChangeAspect="1"/>
          </p:cNvSpPr>
          <p:nvPr>
            <p:custDataLst>
              <p:tags r:id="rId4"/>
            </p:custDataLst>
          </p:nvPr>
        </p:nvSpPr>
        <p:spPr bwMode="auto">
          <a:xfrm>
            <a:off x="2953027" y="452052"/>
            <a:ext cx="559824" cy="519585"/>
          </a:xfrm>
          <a:custGeom>
            <a:avLst/>
            <a:gdLst>
              <a:gd name="T0" fmla="*/ 2004 w 4654"/>
              <a:gd name="T1" fmla="*/ 191 h 4326"/>
              <a:gd name="T2" fmla="*/ 2004 w 4654"/>
              <a:gd name="T3" fmla="*/ 968 h 4326"/>
              <a:gd name="T4" fmla="*/ 1813 w 4654"/>
              <a:gd name="T5" fmla="*/ 1158 h 4326"/>
              <a:gd name="T6" fmla="*/ 1205 w 4654"/>
              <a:gd name="T7" fmla="*/ 2305 h 4326"/>
              <a:gd name="T8" fmla="*/ 1813 w 4654"/>
              <a:gd name="T9" fmla="*/ 2305 h 4326"/>
              <a:gd name="T10" fmla="*/ 2004 w 4654"/>
              <a:gd name="T11" fmla="*/ 2495 h 4326"/>
              <a:gd name="T12" fmla="*/ 2004 w 4654"/>
              <a:gd name="T13" fmla="*/ 4135 h 4326"/>
              <a:gd name="T14" fmla="*/ 1813 w 4654"/>
              <a:gd name="T15" fmla="*/ 4326 h 4326"/>
              <a:gd name="T16" fmla="*/ 191 w 4654"/>
              <a:gd name="T17" fmla="*/ 4326 h 4326"/>
              <a:gd name="T18" fmla="*/ 0 w 4654"/>
              <a:gd name="T19" fmla="*/ 4135 h 4326"/>
              <a:gd name="T20" fmla="*/ 0 w 4654"/>
              <a:gd name="T21" fmla="*/ 2495 h 4326"/>
              <a:gd name="T22" fmla="*/ 109 w 4654"/>
              <a:gd name="T23" fmla="*/ 1501 h 4326"/>
              <a:gd name="T24" fmla="*/ 448 w 4654"/>
              <a:gd name="T25" fmla="*/ 713 h 4326"/>
              <a:gd name="T26" fmla="*/ 1023 w 4654"/>
              <a:gd name="T27" fmla="*/ 187 h 4326"/>
              <a:gd name="T28" fmla="*/ 1813 w 4654"/>
              <a:gd name="T29" fmla="*/ 0 h 4326"/>
              <a:gd name="T30" fmla="*/ 2004 w 4654"/>
              <a:gd name="T31" fmla="*/ 191 h 4326"/>
              <a:gd name="T32" fmla="*/ 4464 w 4654"/>
              <a:gd name="T33" fmla="*/ 1158 h 4326"/>
              <a:gd name="T34" fmla="*/ 4654 w 4654"/>
              <a:gd name="T35" fmla="*/ 968 h 4326"/>
              <a:gd name="T36" fmla="*/ 4654 w 4654"/>
              <a:gd name="T37" fmla="*/ 191 h 4326"/>
              <a:gd name="T38" fmla="*/ 4464 w 4654"/>
              <a:gd name="T39" fmla="*/ 0 h 4326"/>
              <a:gd name="T40" fmla="*/ 3674 w 4654"/>
              <a:gd name="T41" fmla="*/ 187 h 4326"/>
              <a:gd name="T42" fmla="*/ 3098 w 4654"/>
              <a:gd name="T43" fmla="*/ 713 h 4326"/>
              <a:gd name="T44" fmla="*/ 2759 w 4654"/>
              <a:gd name="T45" fmla="*/ 1501 h 4326"/>
              <a:gd name="T46" fmla="*/ 2650 w 4654"/>
              <a:gd name="T47" fmla="*/ 2495 h 4326"/>
              <a:gd name="T48" fmla="*/ 2650 w 4654"/>
              <a:gd name="T49" fmla="*/ 4135 h 4326"/>
              <a:gd name="T50" fmla="*/ 2841 w 4654"/>
              <a:gd name="T51" fmla="*/ 4326 h 4326"/>
              <a:gd name="T52" fmla="*/ 4464 w 4654"/>
              <a:gd name="T53" fmla="*/ 4326 h 4326"/>
              <a:gd name="T54" fmla="*/ 4654 w 4654"/>
              <a:gd name="T55" fmla="*/ 4135 h 4326"/>
              <a:gd name="T56" fmla="*/ 4654 w 4654"/>
              <a:gd name="T57" fmla="*/ 2495 h 4326"/>
              <a:gd name="T58" fmla="*/ 4464 w 4654"/>
              <a:gd name="T59" fmla="*/ 2305 h 4326"/>
              <a:gd name="T60" fmla="*/ 3864 w 4654"/>
              <a:gd name="T61" fmla="*/ 2305 h 4326"/>
              <a:gd name="T62" fmla="*/ 4464 w 4654"/>
              <a:gd name="T63" fmla="*/ 1158 h 4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654" h="4326">
                <a:moveTo>
                  <a:pt x="2004" y="191"/>
                </a:moveTo>
                <a:lnTo>
                  <a:pt x="2004" y="968"/>
                </a:lnTo>
                <a:cubicBezTo>
                  <a:pt x="2004" y="1073"/>
                  <a:pt x="1919" y="1158"/>
                  <a:pt x="1813" y="1158"/>
                </a:cubicBezTo>
                <a:cubicBezTo>
                  <a:pt x="1437" y="1158"/>
                  <a:pt x="1233" y="1544"/>
                  <a:pt x="1205" y="2305"/>
                </a:cubicBezTo>
                <a:lnTo>
                  <a:pt x="1813" y="2305"/>
                </a:lnTo>
                <a:cubicBezTo>
                  <a:pt x="1919" y="2305"/>
                  <a:pt x="2004" y="2390"/>
                  <a:pt x="2004" y="2495"/>
                </a:cubicBezTo>
                <a:lnTo>
                  <a:pt x="2004" y="4135"/>
                </a:lnTo>
                <a:cubicBezTo>
                  <a:pt x="2004" y="4241"/>
                  <a:pt x="1919" y="4326"/>
                  <a:pt x="1813" y="4326"/>
                </a:cubicBezTo>
                <a:lnTo>
                  <a:pt x="191" y="4326"/>
                </a:lnTo>
                <a:cubicBezTo>
                  <a:pt x="85" y="4326"/>
                  <a:pt x="0" y="4241"/>
                  <a:pt x="0" y="4135"/>
                </a:cubicBezTo>
                <a:lnTo>
                  <a:pt x="0" y="2495"/>
                </a:lnTo>
                <a:cubicBezTo>
                  <a:pt x="0" y="2131"/>
                  <a:pt x="37" y="1796"/>
                  <a:pt x="109" y="1501"/>
                </a:cubicBezTo>
                <a:cubicBezTo>
                  <a:pt x="183" y="1198"/>
                  <a:pt x="297" y="933"/>
                  <a:pt x="448" y="713"/>
                </a:cubicBezTo>
                <a:cubicBezTo>
                  <a:pt x="602" y="488"/>
                  <a:pt x="796" y="311"/>
                  <a:pt x="1023" y="187"/>
                </a:cubicBezTo>
                <a:cubicBezTo>
                  <a:pt x="1252" y="63"/>
                  <a:pt x="1518" y="0"/>
                  <a:pt x="1813" y="0"/>
                </a:cubicBezTo>
                <a:cubicBezTo>
                  <a:pt x="1919" y="0"/>
                  <a:pt x="2004" y="86"/>
                  <a:pt x="2004" y="191"/>
                </a:cubicBezTo>
                <a:close/>
                <a:moveTo>
                  <a:pt x="4464" y="1158"/>
                </a:moveTo>
                <a:cubicBezTo>
                  <a:pt x="4569" y="1158"/>
                  <a:pt x="4654" y="1073"/>
                  <a:pt x="4654" y="968"/>
                </a:cubicBezTo>
                <a:lnTo>
                  <a:pt x="4654" y="191"/>
                </a:lnTo>
                <a:cubicBezTo>
                  <a:pt x="4654" y="86"/>
                  <a:pt x="4569" y="0"/>
                  <a:pt x="4464" y="0"/>
                </a:cubicBezTo>
                <a:cubicBezTo>
                  <a:pt x="4168" y="0"/>
                  <a:pt x="3902" y="63"/>
                  <a:pt x="3674" y="187"/>
                </a:cubicBezTo>
                <a:cubicBezTo>
                  <a:pt x="3447" y="311"/>
                  <a:pt x="3253" y="488"/>
                  <a:pt x="3098" y="713"/>
                </a:cubicBezTo>
                <a:cubicBezTo>
                  <a:pt x="2948" y="933"/>
                  <a:pt x="2834" y="1198"/>
                  <a:pt x="2759" y="1501"/>
                </a:cubicBezTo>
                <a:cubicBezTo>
                  <a:pt x="2687" y="1796"/>
                  <a:pt x="2650" y="2131"/>
                  <a:pt x="2650" y="2495"/>
                </a:cubicBezTo>
                <a:lnTo>
                  <a:pt x="2650" y="4135"/>
                </a:lnTo>
                <a:cubicBezTo>
                  <a:pt x="2650" y="4241"/>
                  <a:pt x="2736" y="4326"/>
                  <a:pt x="2841" y="4326"/>
                </a:cubicBezTo>
                <a:lnTo>
                  <a:pt x="4464" y="4326"/>
                </a:lnTo>
                <a:cubicBezTo>
                  <a:pt x="4569" y="4326"/>
                  <a:pt x="4654" y="4241"/>
                  <a:pt x="4654" y="4135"/>
                </a:cubicBezTo>
                <a:lnTo>
                  <a:pt x="4654" y="2495"/>
                </a:lnTo>
                <a:cubicBezTo>
                  <a:pt x="4654" y="2390"/>
                  <a:pt x="4569" y="2305"/>
                  <a:pt x="4464" y="2305"/>
                </a:cubicBezTo>
                <a:lnTo>
                  <a:pt x="3864" y="2305"/>
                </a:lnTo>
                <a:cubicBezTo>
                  <a:pt x="3892" y="1544"/>
                  <a:pt x="4093" y="1158"/>
                  <a:pt x="4464" y="1158"/>
                </a:cubicBezTo>
                <a:close/>
              </a:path>
            </a:pathLst>
          </a:custGeom>
          <a:solidFill>
            <a:schemeClr val="accent1"/>
          </a:solidFill>
          <a:ln>
            <a:noFill/>
          </a:ln>
        </p:spPr>
        <p:txBody>
          <a:bodyPr/>
          <a:lstStyle/>
          <a:p>
            <a:pPr>
              <a:lnSpc>
                <a:spcPct val="130000"/>
              </a:lnSpc>
            </a:pPr>
            <a:endParaRPr lang="zh-CN" altLang="en-US" dirty="0"/>
          </a:p>
        </p:txBody>
      </p:sp>
      <p:sp>
        <p:nvSpPr>
          <p:cNvPr id="60" name="quotation-mark_32371"/>
          <p:cNvSpPr>
            <a:spLocks noChangeAspect="1"/>
          </p:cNvSpPr>
          <p:nvPr>
            <p:custDataLst>
              <p:tags r:id="rId5"/>
            </p:custDataLst>
          </p:nvPr>
        </p:nvSpPr>
        <p:spPr bwMode="auto">
          <a:xfrm rot="10800000">
            <a:off x="11183798" y="5799875"/>
            <a:ext cx="449783" cy="417561"/>
          </a:xfrm>
          <a:custGeom>
            <a:avLst/>
            <a:gdLst>
              <a:gd name="T0" fmla="*/ 2004 w 4654"/>
              <a:gd name="T1" fmla="*/ 191 h 4326"/>
              <a:gd name="T2" fmla="*/ 2004 w 4654"/>
              <a:gd name="T3" fmla="*/ 968 h 4326"/>
              <a:gd name="T4" fmla="*/ 1813 w 4654"/>
              <a:gd name="T5" fmla="*/ 1158 h 4326"/>
              <a:gd name="T6" fmla="*/ 1205 w 4654"/>
              <a:gd name="T7" fmla="*/ 2305 h 4326"/>
              <a:gd name="T8" fmla="*/ 1813 w 4654"/>
              <a:gd name="T9" fmla="*/ 2305 h 4326"/>
              <a:gd name="T10" fmla="*/ 2004 w 4654"/>
              <a:gd name="T11" fmla="*/ 2495 h 4326"/>
              <a:gd name="T12" fmla="*/ 2004 w 4654"/>
              <a:gd name="T13" fmla="*/ 4135 h 4326"/>
              <a:gd name="T14" fmla="*/ 1813 w 4654"/>
              <a:gd name="T15" fmla="*/ 4326 h 4326"/>
              <a:gd name="T16" fmla="*/ 191 w 4654"/>
              <a:gd name="T17" fmla="*/ 4326 h 4326"/>
              <a:gd name="T18" fmla="*/ 0 w 4654"/>
              <a:gd name="T19" fmla="*/ 4135 h 4326"/>
              <a:gd name="T20" fmla="*/ 0 w 4654"/>
              <a:gd name="T21" fmla="*/ 2495 h 4326"/>
              <a:gd name="T22" fmla="*/ 109 w 4654"/>
              <a:gd name="T23" fmla="*/ 1501 h 4326"/>
              <a:gd name="T24" fmla="*/ 448 w 4654"/>
              <a:gd name="T25" fmla="*/ 713 h 4326"/>
              <a:gd name="T26" fmla="*/ 1023 w 4654"/>
              <a:gd name="T27" fmla="*/ 187 h 4326"/>
              <a:gd name="T28" fmla="*/ 1813 w 4654"/>
              <a:gd name="T29" fmla="*/ 0 h 4326"/>
              <a:gd name="T30" fmla="*/ 2004 w 4654"/>
              <a:gd name="T31" fmla="*/ 191 h 4326"/>
              <a:gd name="T32" fmla="*/ 4464 w 4654"/>
              <a:gd name="T33" fmla="*/ 1158 h 4326"/>
              <a:gd name="T34" fmla="*/ 4654 w 4654"/>
              <a:gd name="T35" fmla="*/ 968 h 4326"/>
              <a:gd name="T36" fmla="*/ 4654 w 4654"/>
              <a:gd name="T37" fmla="*/ 191 h 4326"/>
              <a:gd name="T38" fmla="*/ 4464 w 4654"/>
              <a:gd name="T39" fmla="*/ 0 h 4326"/>
              <a:gd name="T40" fmla="*/ 3674 w 4654"/>
              <a:gd name="T41" fmla="*/ 187 h 4326"/>
              <a:gd name="T42" fmla="*/ 3098 w 4654"/>
              <a:gd name="T43" fmla="*/ 713 h 4326"/>
              <a:gd name="T44" fmla="*/ 2759 w 4654"/>
              <a:gd name="T45" fmla="*/ 1501 h 4326"/>
              <a:gd name="T46" fmla="*/ 2650 w 4654"/>
              <a:gd name="T47" fmla="*/ 2495 h 4326"/>
              <a:gd name="T48" fmla="*/ 2650 w 4654"/>
              <a:gd name="T49" fmla="*/ 4135 h 4326"/>
              <a:gd name="T50" fmla="*/ 2841 w 4654"/>
              <a:gd name="T51" fmla="*/ 4326 h 4326"/>
              <a:gd name="T52" fmla="*/ 4464 w 4654"/>
              <a:gd name="T53" fmla="*/ 4326 h 4326"/>
              <a:gd name="T54" fmla="*/ 4654 w 4654"/>
              <a:gd name="T55" fmla="*/ 4135 h 4326"/>
              <a:gd name="T56" fmla="*/ 4654 w 4654"/>
              <a:gd name="T57" fmla="*/ 2495 h 4326"/>
              <a:gd name="T58" fmla="*/ 4464 w 4654"/>
              <a:gd name="T59" fmla="*/ 2305 h 4326"/>
              <a:gd name="T60" fmla="*/ 3864 w 4654"/>
              <a:gd name="T61" fmla="*/ 2305 h 4326"/>
              <a:gd name="T62" fmla="*/ 4464 w 4654"/>
              <a:gd name="T63" fmla="*/ 1158 h 4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654" h="4326">
                <a:moveTo>
                  <a:pt x="2004" y="191"/>
                </a:moveTo>
                <a:lnTo>
                  <a:pt x="2004" y="968"/>
                </a:lnTo>
                <a:cubicBezTo>
                  <a:pt x="2004" y="1073"/>
                  <a:pt x="1919" y="1158"/>
                  <a:pt x="1813" y="1158"/>
                </a:cubicBezTo>
                <a:cubicBezTo>
                  <a:pt x="1437" y="1158"/>
                  <a:pt x="1233" y="1544"/>
                  <a:pt x="1205" y="2305"/>
                </a:cubicBezTo>
                <a:lnTo>
                  <a:pt x="1813" y="2305"/>
                </a:lnTo>
                <a:cubicBezTo>
                  <a:pt x="1919" y="2305"/>
                  <a:pt x="2004" y="2390"/>
                  <a:pt x="2004" y="2495"/>
                </a:cubicBezTo>
                <a:lnTo>
                  <a:pt x="2004" y="4135"/>
                </a:lnTo>
                <a:cubicBezTo>
                  <a:pt x="2004" y="4241"/>
                  <a:pt x="1919" y="4326"/>
                  <a:pt x="1813" y="4326"/>
                </a:cubicBezTo>
                <a:lnTo>
                  <a:pt x="191" y="4326"/>
                </a:lnTo>
                <a:cubicBezTo>
                  <a:pt x="85" y="4326"/>
                  <a:pt x="0" y="4241"/>
                  <a:pt x="0" y="4135"/>
                </a:cubicBezTo>
                <a:lnTo>
                  <a:pt x="0" y="2495"/>
                </a:lnTo>
                <a:cubicBezTo>
                  <a:pt x="0" y="2131"/>
                  <a:pt x="37" y="1796"/>
                  <a:pt x="109" y="1501"/>
                </a:cubicBezTo>
                <a:cubicBezTo>
                  <a:pt x="183" y="1198"/>
                  <a:pt x="297" y="933"/>
                  <a:pt x="448" y="713"/>
                </a:cubicBezTo>
                <a:cubicBezTo>
                  <a:pt x="602" y="488"/>
                  <a:pt x="796" y="311"/>
                  <a:pt x="1023" y="187"/>
                </a:cubicBezTo>
                <a:cubicBezTo>
                  <a:pt x="1252" y="63"/>
                  <a:pt x="1518" y="0"/>
                  <a:pt x="1813" y="0"/>
                </a:cubicBezTo>
                <a:cubicBezTo>
                  <a:pt x="1919" y="0"/>
                  <a:pt x="2004" y="86"/>
                  <a:pt x="2004" y="191"/>
                </a:cubicBezTo>
                <a:close/>
                <a:moveTo>
                  <a:pt x="4464" y="1158"/>
                </a:moveTo>
                <a:cubicBezTo>
                  <a:pt x="4569" y="1158"/>
                  <a:pt x="4654" y="1073"/>
                  <a:pt x="4654" y="968"/>
                </a:cubicBezTo>
                <a:lnTo>
                  <a:pt x="4654" y="191"/>
                </a:lnTo>
                <a:cubicBezTo>
                  <a:pt x="4654" y="86"/>
                  <a:pt x="4569" y="0"/>
                  <a:pt x="4464" y="0"/>
                </a:cubicBezTo>
                <a:cubicBezTo>
                  <a:pt x="4168" y="0"/>
                  <a:pt x="3902" y="63"/>
                  <a:pt x="3674" y="187"/>
                </a:cubicBezTo>
                <a:cubicBezTo>
                  <a:pt x="3447" y="311"/>
                  <a:pt x="3253" y="488"/>
                  <a:pt x="3098" y="713"/>
                </a:cubicBezTo>
                <a:cubicBezTo>
                  <a:pt x="2948" y="933"/>
                  <a:pt x="2834" y="1198"/>
                  <a:pt x="2759" y="1501"/>
                </a:cubicBezTo>
                <a:cubicBezTo>
                  <a:pt x="2687" y="1796"/>
                  <a:pt x="2650" y="2131"/>
                  <a:pt x="2650" y="2495"/>
                </a:cubicBezTo>
                <a:lnTo>
                  <a:pt x="2650" y="4135"/>
                </a:lnTo>
                <a:cubicBezTo>
                  <a:pt x="2650" y="4241"/>
                  <a:pt x="2736" y="4326"/>
                  <a:pt x="2841" y="4326"/>
                </a:cubicBezTo>
                <a:lnTo>
                  <a:pt x="4464" y="4326"/>
                </a:lnTo>
                <a:cubicBezTo>
                  <a:pt x="4569" y="4326"/>
                  <a:pt x="4654" y="4241"/>
                  <a:pt x="4654" y="4135"/>
                </a:cubicBezTo>
                <a:lnTo>
                  <a:pt x="4654" y="2495"/>
                </a:lnTo>
                <a:cubicBezTo>
                  <a:pt x="4654" y="2390"/>
                  <a:pt x="4569" y="2305"/>
                  <a:pt x="4464" y="2305"/>
                </a:cubicBezTo>
                <a:lnTo>
                  <a:pt x="3864" y="2305"/>
                </a:lnTo>
                <a:cubicBezTo>
                  <a:pt x="3892" y="1544"/>
                  <a:pt x="4093" y="1158"/>
                  <a:pt x="4464" y="1158"/>
                </a:cubicBezTo>
                <a:close/>
              </a:path>
            </a:pathLst>
          </a:custGeom>
          <a:solidFill>
            <a:schemeClr val="accent1"/>
          </a:solidFill>
          <a:ln>
            <a:noFill/>
          </a:ln>
        </p:spPr>
        <p:txBody>
          <a:bodyPr/>
          <a:lstStyle/>
          <a:p>
            <a:pPr>
              <a:lnSpc>
                <a:spcPct val="130000"/>
              </a:lnSpc>
            </a:pPr>
            <a:endParaRPr lang="zh-CN" altLang="en-US"/>
          </a:p>
        </p:txBody>
      </p:sp>
      <p:sp>
        <p:nvSpPr>
          <p:cNvPr id="8" name="文本框 7"/>
          <p:cNvSpPr txBox="1"/>
          <p:nvPr>
            <p:custDataLst>
              <p:tags r:id="rId6"/>
            </p:custDataLst>
          </p:nvPr>
        </p:nvSpPr>
        <p:spPr>
          <a:xfrm>
            <a:off x="3349563" y="891889"/>
            <a:ext cx="8348730" cy="4540538"/>
          </a:xfrm>
          <a:prstGeom prst="rect">
            <a:avLst/>
          </a:prstGeom>
          <a:noFill/>
        </p:spPr>
        <p:txBody>
          <a:bodyPr wrap="square" rtlCol="0">
            <a:spAutoFit/>
          </a:bodyPr>
          <a:lstStyle/>
          <a:p>
            <a:pPr>
              <a:lnSpc>
                <a:spcPct val="150000"/>
              </a:lnSpc>
            </a:pPr>
            <a:r>
              <a:rPr lang="en-US" altLang="zh-CN" sz="2800" dirty="0"/>
              <a:t>After Effects</a:t>
            </a:r>
            <a:r>
              <a:rPr lang="zh-CN" altLang="zh-CN" sz="2800" dirty="0"/>
              <a:t>在制作特效合成的时候，通常也需要对这些变化产生动画效果。前期我们已经熟悉了</a:t>
            </a:r>
            <a:r>
              <a:rPr lang="en-US" altLang="zh-CN" sz="2800" dirty="0"/>
              <a:t>After Effects</a:t>
            </a:r>
            <a:r>
              <a:rPr lang="zh-CN" altLang="zh-CN" sz="2800" dirty="0"/>
              <a:t>的基本工作流程和图层基础操作，本章将着重介绍动画的相关操作，期中包括动画关键帧的概念和设置方法、动画图表编辑器的功能和操作方法及嵌套的基本概念和使用方法，这些都是制作动画和特效时需要重点掌握的知识技能。</a:t>
            </a:r>
          </a:p>
        </p:txBody>
      </p:sp>
    </p:spTree>
    <p:custDataLst>
      <p:tags r:id="rId1"/>
    </p:custDataLst>
    <p:extLst>
      <p:ext uri="{BB962C8B-B14F-4D97-AF65-F5344CB8AC3E}">
        <p14:creationId xmlns:p14="http://schemas.microsoft.com/office/powerpoint/2010/main" val="284198921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圆角矩形 6"/>
          <p:cNvSpPr/>
          <p:nvPr>
            <p:custDataLst>
              <p:tags r:id="rId2"/>
            </p:custDataLst>
          </p:nvPr>
        </p:nvSpPr>
        <p:spPr>
          <a:xfrm>
            <a:off x="4818434" y="2896238"/>
            <a:ext cx="7001776" cy="1829625"/>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p>
        </p:txBody>
      </p:sp>
      <p:grpSp>
        <p:nvGrpSpPr>
          <p:cNvPr id="15" name="组合 14"/>
          <p:cNvGrpSpPr/>
          <p:nvPr/>
        </p:nvGrpSpPr>
        <p:grpSpPr>
          <a:xfrm>
            <a:off x="360594" y="1803538"/>
            <a:ext cx="1729464" cy="874346"/>
            <a:chOff x="360594" y="1901511"/>
            <a:chExt cx="1729464" cy="874346"/>
          </a:xfrm>
        </p:grpSpPr>
        <p:sp>
          <p:nvSpPr>
            <p:cNvPr id="16" name="矩形: 圆角 41"/>
            <p:cNvSpPr/>
            <p:nvPr/>
          </p:nvSpPr>
          <p:spPr>
            <a:xfrm>
              <a:off x="360594" y="1901511"/>
              <a:ext cx="1729464" cy="874346"/>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616380" y="2090952"/>
              <a:ext cx="1373532" cy="400110"/>
            </a:xfrm>
            <a:prstGeom prst="rect">
              <a:avLst/>
            </a:prstGeom>
            <a:noFill/>
          </p:spPr>
          <p:txBody>
            <a:bodyPr wrap="square" rtlCol="0">
              <a:spAutoFit/>
            </a:bodyPr>
            <a:lstStyle/>
            <a:p>
              <a:r>
                <a:rPr lang="zh-CN" altLang="en-US" sz="2000" b="1" dirty="0">
                  <a:solidFill>
                    <a:schemeClr val="bg1"/>
                  </a:solidFill>
                </a:rPr>
                <a:t>工</a:t>
              </a:r>
              <a:r>
                <a:rPr lang="zh-CN" altLang="en-US" sz="2000" b="1" dirty="0" smtClean="0">
                  <a:solidFill>
                    <a:schemeClr val="bg1"/>
                  </a:solidFill>
                </a:rPr>
                <a:t>具详解</a:t>
              </a:r>
              <a:endParaRPr lang="zh-CN" altLang="zh-CN" sz="2000" dirty="0">
                <a:solidFill>
                  <a:schemeClr val="bg1"/>
                </a:solidFill>
              </a:endParaRPr>
            </a:p>
          </p:txBody>
        </p:sp>
      </p:grpSp>
      <p:sp>
        <p:nvSpPr>
          <p:cNvPr id="18" name="等腰三角形 17"/>
          <p:cNvSpPr/>
          <p:nvPr/>
        </p:nvSpPr>
        <p:spPr>
          <a:xfrm rot="16200000">
            <a:off x="2253008" y="2184970"/>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4" name="图片 23"/>
          <p:cNvPicPr/>
          <p:nvPr/>
        </p:nvPicPr>
        <p:blipFill>
          <a:blip r:embed="rId5" cstate="print">
            <a:extLst>
              <a:ext uri="{28A0092B-C50C-407E-A947-70E740481C1C}">
                <a14:useLocalDpi xmlns:a14="http://schemas.microsoft.com/office/drawing/2010/main" val="0"/>
              </a:ext>
            </a:extLst>
          </a:blip>
          <a:srcRect/>
          <a:stretch>
            <a:fillRect/>
          </a:stretch>
        </p:blipFill>
        <p:spPr>
          <a:xfrm>
            <a:off x="2762270" y="388971"/>
            <a:ext cx="2198836" cy="2004118"/>
          </a:xfrm>
          <a:prstGeom prst="rect">
            <a:avLst/>
          </a:prstGeom>
          <a:noFill/>
          <a:ln>
            <a:noFill/>
          </a:ln>
        </p:spPr>
      </p:pic>
      <p:grpSp>
        <p:nvGrpSpPr>
          <p:cNvPr id="6" name="组合 5"/>
          <p:cNvGrpSpPr/>
          <p:nvPr/>
        </p:nvGrpSpPr>
        <p:grpSpPr>
          <a:xfrm>
            <a:off x="5038926" y="427881"/>
            <a:ext cx="6906639" cy="1877961"/>
            <a:chOff x="5038926" y="427881"/>
            <a:chExt cx="6906639" cy="1877961"/>
          </a:xfrm>
        </p:grpSpPr>
        <p:sp>
          <p:nvSpPr>
            <p:cNvPr id="26" name="圆角矩形 6"/>
            <p:cNvSpPr/>
            <p:nvPr>
              <p:custDataLst>
                <p:tags r:id="rId3"/>
              </p:custDataLst>
            </p:nvPr>
          </p:nvSpPr>
          <p:spPr>
            <a:xfrm>
              <a:off x="5082148" y="476217"/>
              <a:ext cx="6859103" cy="1829625"/>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p>
          </p:txBody>
        </p:sp>
        <p:sp>
          <p:nvSpPr>
            <p:cNvPr id="5" name="矩形 4"/>
            <p:cNvSpPr/>
            <p:nvPr/>
          </p:nvSpPr>
          <p:spPr>
            <a:xfrm>
              <a:off x="5038926" y="427881"/>
              <a:ext cx="6906639" cy="1754326"/>
            </a:xfrm>
            <a:prstGeom prst="rect">
              <a:avLst/>
            </a:prstGeom>
          </p:spPr>
          <p:txBody>
            <a:bodyPr wrap="square">
              <a:spAutoFit/>
            </a:bodyPr>
            <a:lstStyle/>
            <a:p>
              <a:pPr indent="304800" algn="just">
                <a:lnSpc>
                  <a:spcPct val="150000"/>
                </a:lnSpc>
                <a:spcAft>
                  <a:spcPts val="0"/>
                </a:spcAft>
              </a:pPr>
              <a:r>
                <a:rPr lang="zh-CN" altLang="zh-CN" kern="100" dirty="0">
                  <a:latin typeface="+mn-ea"/>
                  <a:cs typeface="宋体" panose="02010600030101010101" pitchFamily="2" charset="-122"/>
                </a:rPr>
                <a:t>·如上图所示，单击左侧箭头可跳转至上一关键帧位置，当前部分无关键帧则此按钮不生效，快捷键为</a:t>
              </a:r>
              <a:r>
                <a:rPr lang="en-US" altLang="zh-CN" kern="100" dirty="0">
                  <a:latin typeface="+mn-ea"/>
                  <a:cs typeface="宋体" panose="02010600030101010101" pitchFamily="2" charset="-122"/>
                </a:rPr>
                <a:t>J</a:t>
              </a:r>
              <a:r>
                <a:rPr lang="zh-CN" altLang="zh-CN" kern="100" dirty="0">
                  <a:latin typeface="+mn-ea"/>
                  <a:cs typeface="宋体" panose="02010600030101010101" pitchFamily="2" charset="-122"/>
                </a:rPr>
                <a:t>键。</a:t>
              </a:r>
              <a:endParaRPr lang="zh-CN" altLang="zh-CN" sz="1400" kern="100" dirty="0">
                <a:latin typeface="+mn-ea"/>
                <a:cs typeface="Times New Roman" panose="02020603050405020304" pitchFamily="18" charset="0"/>
              </a:endParaRPr>
            </a:p>
            <a:p>
              <a:pPr indent="304800" algn="just">
                <a:lnSpc>
                  <a:spcPct val="150000"/>
                </a:lnSpc>
                <a:spcAft>
                  <a:spcPts val="0"/>
                </a:spcAft>
              </a:pPr>
              <a:r>
                <a:rPr lang="zh-CN" altLang="zh-CN" kern="100" dirty="0">
                  <a:latin typeface="+mn-ea"/>
                  <a:cs typeface="宋体" panose="02010600030101010101" pitchFamily="2" charset="-122"/>
                </a:rPr>
                <a:t>·单击右侧箭头可跳转至下一关键帧位置，同理，当后部分无关键帧，则此按钮不生效，快捷键为</a:t>
              </a:r>
              <a:r>
                <a:rPr lang="en-US" altLang="zh-CN" kern="100" dirty="0">
                  <a:latin typeface="+mn-ea"/>
                  <a:cs typeface="宋体" panose="02010600030101010101" pitchFamily="2" charset="-122"/>
                </a:rPr>
                <a:t>K</a:t>
              </a:r>
              <a:r>
                <a:rPr lang="zh-CN" altLang="zh-CN" kern="100" dirty="0">
                  <a:latin typeface="+mn-ea"/>
                  <a:cs typeface="宋体" panose="02010600030101010101" pitchFamily="2" charset="-122"/>
                </a:rPr>
                <a:t>键。</a:t>
              </a:r>
              <a:endParaRPr lang="zh-CN" altLang="zh-CN" sz="1400" kern="100" dirty="0">
                <a:effectLst/>
                <a:latin typeface="+mn-ea"/>
                <a:cs typeface="Times New Roman" panose="02020603050405020304" pitchFamily="18" charset="0"/>
              </a:endParaRPr>
            </a:p>
          </p:txBody>
        </p:sp>
      </p:grpSp>
      <p:pic>
        <p:nvPicPr>
          <p:cNvPr id="27" name="图片 26"/>
          <p:cNvPicPr/>
          <p:nvPr/>
        </p:nvPicPr>
        <p:blipFill>
          <a:blip r:embed="rId6">
            <a:extLst>
              <a:ext uri="{28A0092B-C50C-407E-A947-70E740481C1C}">
                <a14:useLocalDpi xmlns:a14="http://schemas.microsoft.com/office/drawing/2010/main" val="0"/>
              </a:ext>
            </a:extLst>
          </a:blip>
          <a:srcRect/>
          <a:stretch>
            <a:fillRect/>
          </a:stretch>
        </p:blipFill>
        <p:spPr>
          <a:xfrm>
            <a:off x="2762270" y="3045905"/>
            <a:ext cx="1809730" cy="806247"/>
          </a:xfrm>
          <a:prstGeom prst="rect">
            <a:avLst/>
          </a:prstGeom>
          <a:noFill/>
          <a:ln>
            <a:noFill/>
          </a:ln>
        </p:spPr>
      </p:pic>
      <p:pic>
        <p:nvPicPr>
          <p:cNvPr id="28" name="图片 27"/>
          <p:cNvPicPr/>
          <p:nvPr/>
        </p:nvPicPr>
        <p:blipFill>
          <a:blip r:embed="rId7" cstate="print">
            <a:extLst>
              <a:ext uri="{28A0092B-C50C-407E-A947-70E740481C1C}">
                <a14:useLocalDpi xmlns:a14="http://schemas.microsoft.com/office/drawing/2010/main" val="0"/>
              </a:ext>
            </a:extLst>
          </a:blip>
          <a:srcRect/>
          <a:stretch>
            <a:fillRect/>
          </a:stretch>
        </p:blipFill>
        <p:spPr>
          <a:xfrm>
            <a:off x="2762270" y="4131662"/>
            <a:ext cx="1809730" cy="790534"/>
          </a:xfrm>
          <a:prstGeom prst="rect">
            <a:avLst/>
          </a:prstGeom>
          <a:noFill/>
          <a:ln>
            <a:noFill/>
          </a:ln>
        </p:spPr>
      </p:pic>
      <p:sp>
        <p:nvSpPr>
          <p:cNvPr id="7" name="矩形 6"/>
          <p:cNvSpPr/>
          <p:nvPr/>
        </p:nvSpPr>
        <p:spPr>
          <a:xfrm>
            <a:off x="4818433" y="2869878"/>
            <a:ext cx="7122817" cy="1754326"/>
          </a:xfrm>
          <a:prstGeom prst="rect">
            <a:avLst/>
          </a:prstGeom>
        </p:spPr>
        <p:txBody>
          <a:bodyPr wrap="square">
            <a:spAutoFit/>
          </a:bodyPr>
          <a:lstStyle/>
          <a:p>
            <a:pPr indent="304800" algn="just">
              <a:lnSpc>
                <a:spcPct val="150000"/>
              </a:lnSpc>
              <a:spcAft>
                <a:spcPts val="0"/>
              </a:spcAft>
            </a:pPr>
            <a:r>
              <a:rPr lang="zh-CN" altLang="zh-CN" kern="100" dirty="0">
                <a:latin typeface="微软雅黑" panose="020B0503020204020204" pitchFamily="34" charset="-122"/>
                <a:ea typeface="微软雅黑" panose="020B0503020204020204" pitchFamily="34" charset="-122"/>
                <a:cs typeface="宋体" panose="02010600030101010101" pitchFamily="2" charset="-122"/>
              </a:rPr>
              <a:t>·如上图所示，当菱形标显示为灰色，则表明当前位置无关键帧，此时单击此按钮可在当前位置添加关键帧。</a:t>
            </a:r>
            <a:endParaRPr lang="zh-CN" altLang="zh-CN" sz="1400" kern="100" dirty="0">
              <a:latin typeface="微软雅黑" panose="020B0503020204020204" pitchFamily="34" charset="-122"/>
              <a:ea typeface="微软雅黑" panose="020B0503020204020204" pitchFamily="34" charset="-122"/>
              <a:cs typeface="Times New Roman" panose="02020603050405020304" pitchFamily="18" charset="0"/>
            </a:endParaRPr>
          </a:p>
          <a:p>
            <a:pPr indent="304800" algn="just">
              <a:lnSpc>
                <a:spcPct val="150000"/>
              </a:lnSpc>
              <a:spcAft>
                <a:spcPts val="0"/>
              </a:spcAft>
            </a:pPr>
            <a:r>
              <a:rPr lang="zh-CN" altLang="zh-CN" kern="100" dirty="0">
                <a:latin typeface="微软雅黑" panose="020B0503020204020204" pitchFamily="34" charset="-122"/>
                <a:ea typeface="微软雅黑" panose="020B0503020204020204" pitchFamily="34" charset="-122"/>
                <a:cs typeface="宋体" panose="02010600030101010101" pitchFamily="2" charset="-122"/>
              </a:rPr>
              <a:t>·同样，当菱形标显示为蓝色时，则表明当前位置有关键帧，此时单击此按钮可在当前位置的关键帧删除。</a:t>
            </a:r>
            <a:endParaRPr lang="zh-CN"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9" name="矩形 8"/>
          <p:cNvSpPr/>
          <p:nvPr/>
        </p:nvSpPr>
        <p:spPr>
          <a:xfrm>
            <a:off x="2419350" y="4903714"/>
            <a:ext cx="9521900" cy="1938992"/>
          </a:xfrm>
          <a:prstGeom prst="rect">
            <a:avLst/>
          </a:prstGeom>
        </p:spPr>
        <p:txBody>
          <a:bodyPr wrap="square">
            <a:spAutoFit/>
          </a:bodyPr>
          <a:lstStyle/>
          <a:p>
            <a:pPr indent="306070" algn="just">
              <a:spcAft>
                <a:spcPts val="0"/>
              </a:spcAft>
            </a:pPr>
            <a:r>
              <a:rPr lang="zh-CN" altLang="zh-CN" sz="2400" b="1" kern="100" dirty="0">
                <a:solidFill>
                  <a:srgbClr val="FF0000"/>
                </a:solidFill>
                <a:latin typeface="+mn-ea"/>
                <a:cs typeface="宋体" panose="02010600030101010101" pitchFamily="2" charset="-122"/>
              </a:rPr>
              <a:t>技巧小贴士：</a:t>
            </a:r>
            <a:endParaRPr lang="zh-CN" altLang="zh-CN" b="1" kern="100" dirty="0">
              <a:solidFill>
                <a:srgbClr val="FF0000"/>
              </a:solidFill>
              <a:latin typeface="+mn-ea"/>
              <a:cs typeface="Times New Roman" panose="02020603050405020304" pitchFamily="18" charset="0"/>
            </a:endParaRPr>
          </a:p>
          <a:p>
            <a:r>
              <a:rPr lang="zh-CN" altLang="zh-CN" sz="2400" kern="100" dirty="0">
                <a:solidFill>
                  <a:srgbClr val="FF0000"/>
                </a:solidFill>
                <a:latin typeface="+mn-ea"/>
                <a:cs typeface="宋体" panose="02010600030101010101" pitchFamily="2" charset="-122"/>
              </a:rPr>
              <a:t>操作关键帧动画时有以下两个方面需要关注：其一，关键帧导航器只针对当前属性的关键帧进行导航</a:t>
            </a:r>
            <a:r>
              <a:rPr lang="en-US" altLang="zh-CN" sz="2400" kern="100" dirty="0">
                <a:solidFill>
                  <a:srgbClr val="FF0000"/>
                </a:solidFill>
                <a:latin typeface="+mn-ea"/>
                <a:cs typeface="宋体" panose="02010600030101010101" pitchFamily="2" charset="-122"/>
              </a:rPr>
              <a:t>,</a:t>
            </a:r>
            <a:r>
              <a:rPr lang="zh-CN" altLang="zh-CN" sz="2400" kern="100" dirty="0">
                <a:solidFill>
                  <a:srgbClr val="FF0000"/>
                </a:solidFill>
                <a:latin typeface="+mn-ea"/>
                <a:cs typeface="宋体" panose="02010600030101010101" pitchFamily="2" charset="-122"/>
              </a:rPr>
              <a:t>而快捷键</a:t>
            </a:r>
            <a:r>
              <a:rPr lang="en-US" altLang="zh-CN" sz="2400" kern="100" dirty="0">
                <a:solidFill>
                  <a:srgbClr val="FF0000"/>
                </a:solidFill>
                <a:latin typeface="+mn-ea"/>
                <a:cs typeface="宋体" panose="02010600030101010101" pitchFamily="2" charset="-122"/>
              </a:rPr>
              <a:t>J</a:t>
            </a:r>
            <a:r>
              <a:rPr lang="zh-CN" altLang="zh-CN" sz="2400" kern="100" dirty="0">
                <a:solidFill>
                  <a:srgbClr val="FF0000"/>
                </a:solidFill>
                <a:latin typeface="+mn-ea"/>
                <a:cs typeface="宋体" panose="02010600030101010101" pitchFamily="2" charset="-122"/>
              </a:rPr>
              <a:t>键和</a:t>
            </a:r>
            <a:r>
              <a:rPr lang="en-US" altLang="zh-CN" sz="2400" kern="100" dirty="0">
                <a:solidFill>
                  <a:srgbClr val="FF0000"/>
                </a:solidFill>
                <a:latin typeface="+mn-ea"/>
                <a:cs typeface="宋体" panose="02010600030101010101" pitchFamily="2" charset="-122"/>
              </a:rPr>
              <a:t>K</a:t>
            </a:r>
            <a:r>
              <a:rPr lang="zh-CN" altLang="zh-CN" sz="2400" kern="100" dirty="0">
                <a:solidFill>
                  <a:srgbClr val="FF0000"/>
                </a:solidFill>
                <a:latin typeface="+mn-ea"/>
                <a:cs typeface="宋体" panose="02010600030101010101" pitchFamily="2" charset="-122"/>
              </a:rPr>
              <a:t>键是针对展示的所有关键帧进行导航。其二，按住</a:t>
            </a:r>
            <a:r>
              <a:rPr lang="en-US" altLang="zh-CN" sz="2400" kern="100" dirty="0">
                <a:solidFill>
                  <a:srgbClr val="FF0000"/>
                </a:solidFill>
                <a:latin typeface="+mn-ea"/>
                <a:cs typeface="宋体" panose="02010600030101010101" pitchFamily="2" charset="-122"/>
              </a:rPr>
              <a:t>Shift</a:t>
            </a:r>
            <a:r>
              <a:rPr lang="zh-CN" altLang="zh-CN" sz="2400" kern="100" dirty="0">
                <a:solidFill>
                  <a:srgbClr val="FF0000"/>
                </a:solidFill>
                <a:latin typeface="+mn-ea"/>
                <a:cs typeface="宋体" panose="02010600030101010101" pitchFamily="2" charset="-122"/>
              </a:rPr>
              <a:t>键的同时移动当前的时间指针，时间指针会自动吸附对齐到关键帧上。</a:t>
            </a:r>
            <a:endParaRPr lang="zh-CN" altLang="en-US" sz="2400" dirty="0">
              <a:solidFill>
                <a:srgbClr val="FF0000"/>
              </a:solidFill>
              <a:latin typeface="+mn-ea"/>
            </a:endParaRPr>
          </a:p>
        </p:txBody>
      </p:sp>
    </p:spTree>
    <p:custDataLst>
      <p:tags r:id="rId1"/>
    </p:custDataLst>
    <p:extLst>
      <p:ext uri="{BB962C8B-B14F-4D97-AF65-F5344CB8AC3E}">
        <p14:creationId xmlns:p14="http://schemas.microsoft.com/office/powerpoint/2010/main" val="52221442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360594" y="1803538"/>
            <a:ext cx="1729464" cy="903708"/>
            <a:chOff x="360594" y="1901511"/>
            <a:chExt cx="1729464" cy="903708"/>
          </a:xfrm>
        </p:grpSpPr>
        <p:sp>
          <p:nvSpPr>
            <p:cNvPr id="16" name="矩形: 圆角 41"/>
            <p:cNvSpPr/>
            <p:nvPr/>
          </p:nvSpPr>
          <p:spPr>
            <a:xfrm>
              <a:off x="360594" y="1901511"/>
              <a:ext cx="1729464" cy="874346"/>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617775" y="1974222"/>
              <a:ext cx="1104306" cy="830997"/>
            </a:xfrm>
            <a:prstGeom prst="rect">
              <a:avLst/>
            </a:prstGeom>
            <a:noFill/>
          </p:spPr>
          <p:txBody>
            <a:bodyPr wrap="square" rtlCol="0">
              <a:spAutoFit/>
            </a:bodyPr>
            <a:lstStyle/>
            <a:p>
              <a:r>
                <a:rPr lang="zh-CN" altLang="en-US" sz="2400" b="1" dirty="0" smtClean="0">
                  <a:solidFill>
                    <a:schemeClr val="bg1"/>
                  </a:solidFill>
                </a:rPr>
                <a:t>  选择 关键帧</a:t>
              </a:r>
              <a:endParaRPr lang="zh-CN" altLang="zh-CN" sz="2400" b="1" dirty="0">
                <a:solidFill>
                  <a:schemeClr val="bg1"/>
                </a:solidFill>
              </a:endParaRPr>
            </a:p>
          </p:txBody>
        </p:sp>
      </p:grpSp>
      <p:sp>
        <p:nvSpPr>
          <p:cNvPr id="18" name="等腰三角形 17"/>
          <p:cNvSpPr/>
          <p:nvPr/>
        </p:nvSpPr>
        <p:spPr>
          <a:xfrm rot="16200000">
            <a:off x="2253008" y="2184970"/>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2626030" y="486383"/>
            <a:ext cx="9418593" cy="6063199"/>
            <a:chOff x="2582907" y="451989"/>
            <a:chExt cx="9418593" cy="2156192"/>
          </a:xfrm>
        </p:grpSpPr>
        <p:sp>
          <p:nvSpPr>
            <p:cNvPr id="19" name="圆角矩形 6"/>
            <p:cNvSpPr/>
            <p:nvPr>
              <p:custDataLst>
                <p:tags r:id="rId2"/>
              </p:custDataLst>
            </p:nvPr>
          </p:nvSpPr>
          <p:spPr>
            <a:xfrm>
              <a:off x="2582907" y="451989"/>
              <a:ext cx="9418593" cy="2034095"/>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p>
          </p:txBody>
        </p:sp>
        <p:sp>
          <p:nvSpPr>
            <p:cNvPr id="2" name="矩形 1"/>
            <p:cNvSpPr/>
            <p:nvPr/>
          </p:nvSpPr>
          <p:spPr>
            <a:xfrm>
              <a:off x="2826114" y="451989"/>
              <a:ext cx="9175386" cy="2156192"/>
            </a:xfrm>
            <a:prstGeom prst="rect">
              <a:avLst/>
            </a:prstGeom>
          </p:spPr>
          <p:txBody>
            <a:bodyPr wrap="square">
              <a:spAutoFit/>
            </a:bodyPr>
            <a:lstStyle/>
            <a:p>
              <a:r>
                <a:rPr lang="zh-CN" altLang="zh-CN" sz="3200" dirty="0"/>
                <a:t>在选择关键帧时，会有以下三种情况需要关注</a:t>
              </a:r>
              <a:r>
                <a:rPr lang="zh-CN" altLang="zh-CN" sz="3200" dirty="0" smtClean="0"/>
                <a:t>：</a:t>
              </a:r>
              <a:endParaRPr lang="en-US" altLang="zh-CN" sz="3200" dirty="0" smtClean="0"/>
            </a:p>
            <a:p>
              <a:endParaRPr lang="zh-CN" altLang="zh-CN" sz="3200" dirty="0"/>
            </a:p>
            <a:p>
              <a:r>
                <a:rPr lang="zh-CN" altLang="zh-CN" sz="3200" dirty="0"/>
                <a:t>其一，选择单个关键帧只需要单击关键帧</a:t>
              </a:r>
              <a:r>
                <a:rPr lang="zh-CN" altLang="zh-CN" sz="3200" dirty="0" smtClean="0"/>
                <a:t>。</a:t>
              </a:r>
              <a:endParaRPr lang="en-US" altLang="zh-CN" sz="3200" dirty="0" smtClean="0"/>
            </a:p>
            <a:p>
              <a:endParaRPr lang="zh-CN" altLang="zh-CN" sz="3200" dirty="0"/>
            </a:p>
            <a:p>
              <a:r>
                <a:rPr lang="zh-CN" altLang="zh-CN" sz="3200" dirty="0"/>
                <a:t>其二，选择多个关键帧，可以在按住</a:t>
              </a:r>
              <a:r>
                <a:rPr lang="en-US" altLang="zh-CN" sz="3200" dirty="0"/>
                <a:t>Shift</a:t>
              </a:r>
              <a:r>
                <a:rPr lang="zh-CN" altLang="zh-CN" sz="3200" dirty="0"/>
                <a:t>键的同时连续单击需要选择的关键帧，也可通过框选来选择需要的关键帧</a:t>
              </a:r>
              <a:r>
                <a:rPr lang="zh-CN" altLang="zh-CN" sz="3200" dirty="0" smtClean="0"/>
                <a:t>。</a:t>
              </a:r>
              <a:endParaRPr lang="en-US" altLang="zh-CN" sz="3200" dirty="0" smtClean="0"/>
            </a:p>
            <a:p>
              <a:endParaRPr lang="zh-CN" altLang="zh-CN" sz="3200" dirty="0"/>
            </a:p>
            <a:p>
              <a:r>
                <a:rPr lang="zh-CN" altLang="zh-CN" sz="3200" dirty="0"/>
                <a:t>其三，选择图层属性的所有关键帧，单击“时间轴”面板中的图层属性的名称就可以选择该图层中所有关键帧。</a:t>
              </a:r>
            </a:p>
            <a:p>
              <a:endParaRPr lang="zh-CN" altLang="zh-CN" sz="3600" dirty="0"/>
            </a:p>
          </p:txBody>
        </p:sp>
      </p:grpSp>
    </p:spTree>
    <p:custDataLst>
      <p:tags r:id="rId1"/>
    </p:custDataLst>
    <p:extLst>
      <p:ext uri="{BB962C8B-B14F-4D97-AF65-F5344CB8AC3E}">
        <p14:creationId xmlns:p14="http://schemas.microsoft.com/office/powerpoint/2010/main" val="374235551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360594" y="1803538"/>
            <a:ext cx="1729464" cy="903708"/>
            <a:chOff x="360594" y="1901511"/>
            <a:chExt cx="1729464" cy="903708"/>
          </a:xfrm>
        </p:grpSpPr>
        <p:sp>
          <p:nvSpPr>
            <p:cNvPr id="16" name="矩形: 圆角 41"/>
            <p:cNvSpPr/>
            <p:nvPr/>
          </p:nvSpPr>
          <p:spPr>
            <a:xfrm>
              <a:off x="360594" y="1901511"/>
              <a:ext cx="1729464" cy="874346"/>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617775" y="1974222"/>
              <a:ext cx="1104306" cy="830997"/>
            </a:xfrm>
            <a:prstGeom prst="rect">
              <a:avLst/>
            </a:prstGeom>
            <a:noFill/>
          </p:spPr>
          <p:txBody>
            <a:bodyPr wrap="square" rtlCol="0">
              <a:spAutoFit/>
            </a:bodyPr>
            <a:lstStyle/>
            <a:p>
              <a:r>
                <a:rPr lang="zh-CN" altLang="en-US" sz="2400" b="1" dirty="0" smtClean="0">
                  <a:solidFill>
                    <a:schemeClr val="bg1"/>
                  </a:solidFill>
                </a:rPr>
                <a:t>  编辑关键帧</a:t>
              </a:r>
              <a:endParaRPr lang="zh-CN" altLang="zh-CN" sz="2400" b="1" dirty="0">
                <a:solidFill>
                  <a:schemeClr val="bg1"/>
                </a:solidFill>
              </a:endParaRPr>
            </a:p>
          </p:txBody>
        </p:sp>
      </p:grpSp>
      <p:sp>
        <p:nvSpPr>
          <p:cNvPr id="18" name="等腰三角形 17"/>
          <p:cNvSpPr/>
          <p:nvPr/>
        </p:nvSpPr>
        <p:spPr>
          <a:xfrm rot="16200000">
            <a:off x="2253008" y="2184970"/>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2607675" y="356056"/>
            <a:ext cx="9418593" cy="1803538"/>
            <a:chOff x="2582907" y="451989"/>
            <a:chExt cx="9418593" cy="2034095"/>
          </a:xfrm>
        </p:grpSpPr>
        <p:sp>
          <p:nvSpPr>
            <p:cNvPr id="19" name="圆角矩形 6"/>
            <p:cNvSpPr/>
            <p:nvPr>
              <p:custDataLst>
                <p:tags r:id="rId2"/>
              </p:custDataLst>
            </p:nvPr>
          </p:nvSpPr>
          <p:spPr>
            <a:xfrm>
              <a:off x="2582907" y="451989"/>
              <a:ext cx="9418593" cy="2034095"/>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p>
          </p:txBody>
        </p:sp>
        <p:sp>
          <p:nvSpPr>
            <p:cNvPr id="2" name="矩形 1"/>
            <p:cNvSpPr/>
            <p:nvPr/>
          </p:nvSpPr>
          <p:spPr>
            <a:xfrm>
              <a:off x="2826114" y="451989"/>
              <a:ext cx="9175386" cy="229848"/>
            </a:xfrm>
            <a:prstGeom prst="rect">
              <a:avLst/>
            </a:prstGeom>
          </p:spPr>
          <p:txBody>
            <a:bodyPr wrap="square">
              <a:spAutoFit/>
            </a:bodyPr>
            <a:lstStyle/>
            <a:p>
              <a:endParaRPr lang="zh-CN" altLang="zh-CN" sz="3600" dirty="0"/>
            </a:p>
          </p:txBody>
        </p:sp>
      </p:grpSp>
      <p:sp>
        <p:nvSpPr>
          <p:cNvPr id="3" name="矩形 2"/>
          <p:cNvSpPr/>
          <p:nvPr/>
        </p:nvSpPr>
        <p:spPr>
          <a:xfrm>
            <a:off x="2607675" y="318987"/>
            <a:ext cx="9182248" cy="1754326"/>
          </a:xfrm>
          <a:prstGeom prst="rect">
            <a:avLst/>
          </a:prstGeom>
        </p:spPr>
        <p:txBody>
          <a:bodyPr wrap="square">
            <a:spAutoFit/>
          </a:bodyPr>
          <a:lstStyle/>
          <a:p>
            <a:pPr algn="just">
              <a:lnSpc>
                <a:spcPct val="150000"/>
              </a:lnSpc>
              <a:spcAft>
                <a:spcPts val="0"/>
              </a:spcAft>
            </a:pPr>
            <a:r>
              <a:rPr lang="en-US" altLang="zh-CN" kern="100" dirty="0">
                <a:latin typeface="+mn-ea"/>
                <a:cs typeface="宋体" panose="02010600030101010101" pitchFamily="2" charset="-122"/>
              </a:rPr>
              <a:t>1.</a:t>
            </a:r>
            <a:r>
              <a:rPr lang="zh-CN" altLang="zh-CN" kern="100" dirty="0">
                <a:latin typeface="+mn-ea"/>
                <a:cs typeface="宋体" panose="02010600030101010101" pitchFamily="2" charset="-122"/>
              </a:rPr>
              <a:t>调整关键帧数值</a:t>
            </a:r>
            <a:endParaRPr lang="zh-CN" altLang="zh-CN" sz="1400" kern="100" dirty="0">
              <a:latin typeface="+mn-ea"/>
              <a:cs typeface="Times New Roman" panose="02020603050405020304" pitchFamily="18" charset="0"/>
            </a:endParaRPr>
          </a:p>
          <a:p>
            <a:pPr indent="304800" algn="just">
              <a:lnSpc>
                <a:spcPct val="150000"/>
              </a:lnSpc>
              <a:spcAft>
                <a:spcPts val="0"/>
              </a:spcAft>
            </a:pPr>
            <a:r>
              <a:rPr lang="zh-CN" altLang="zh-CN" kern="100" dirty="0">
                <a:latin typeface="+mn-ea"/>
                <a:cs typeface="宋体" panose="02010600030101010101" pitchFamily="2" charset="-122"/>
              </a:rPr>
              <a:t>如需调整关键帧数值，那么在当前关键帧上双击，然后在打开的对话框中输入相应的数值即可，如图</a:t>
            </a:r>
            <a:r>
              <a:rPr lang="en-US" altLang="zh-CN" kern="100" dirty="0">
                <a:latin typeface="+mn-ea"/>
                <a:cs typeface="宋体" panose="02010600030101010101" pitchFamily="2" charset="-122"/>
              </a:rPr>
              <a:t>4-19</a:t>
            </a:r>
            <a:r>
              <a:rPr lang="zh-CN" altLang="zh-CN" kern="100" dirty="0">
                <a:latin typeface="+mn-ea"/>
                <a:cs typeface="宋体" panose="02010600030101010101" pitchFamily="2" charset="-122"/>
              </a:rPr>
              <a:t>所示。在当前关键帧上单击鼠标右键，在弹出的菜单中执行“编辑值”命令，也可以完成关键帧数值的调整，如图</a:t>
            </a:r>
            <a:r>
              <a:rPr lang="en-US" altLang="zh-CN" kern="100" dirty="0">
                <a:latin typeface="+mn-ea"/>
                <a:cs typeface="宋体" panose="02010600030101010101" pitchFamily="2" charset="-122"/>
              </a:rPr>
              <a:t>4-20</a:t>
            </a:r>
            <a:r>
              <a:rPr lang="zh-CN" altLang="zh-CN" kern="100" dirty="0">
                <a:latin typeface="+mn-ea"/>
                <a:cs typeface="宋体" panose="02010600030101010101" pitchFamily="2" charset="-122"/>
              </a:rPr>
              <a:t>所示。</a:t>
            </a:r>
            <a:endParaRPr lang="zh-CN" altLang="zh-CN" sz="1400" kern="100" dirty="0">
              <a:effectLst/>
              <a:latin typeface="+mn-ea"/>
              <a:cs typeface="Times New Roman" panose="02020603050405020304" pitchFamily="18" charset="0"/>
            </a:endParaRPr>
          </a:p>
        </p:txBody>
      </p:sp>
      <p:pic>
        <p:nvPicPr>
          <p:cNvPr id="11" name="图片 10"/>
          <p:cNvPicPr/>
          <p:nvPr/>
        </p:nvPicPr>
        <p:blipFill>
          <a:blip r:embed="rId4">
            <a:extLst>
              <a:ext uri="{28A0092B-C50C-407E-A947-70E740481C1C}">
                <a14:useLocalDpi xmlns:a14="http://schemas.microsoft.com/office/drawing/2010/main" val="0"/>
              </a:ext>
            </a:extLst>
          </a:blip>
          <a:srcRect/>
          <a:stretch>
            <a:fillRect/>
          </a:stretch>
        </p:blipFill>
        <p:spPr>
          <a:xfrm>
            <a:off x="2869483" y="2600400"/>
            <a:ext cx="5154997" cy="2629250"/>
          </a:xfrm>
          <a:prstGeom prst="rect">
            <a:avLst/>
          </a:prstGeom>
          <a:noFill/>
          <a:ln>
            <a:noFill/>
          </a:ln>
        </p:spPr>
      </p:pic>
      <p:sp>
        <p:nvSpPr>
          <p:cNvPr id="6" name="矩形 5"/>
          <p:cNvSpPr/>
          <p:nvPr/>
        </p:nvSpPr>
        <p:spPr>
          <a:xfrm>
            <a:off x="4239516" y="5315931"/>
            <a:ext cx="1144865" cy="507831"/>
          </a:xfrm>
          <a:prstGeom prst="rect">
            <a:avLst/>
          </a:prstGeom>
        </p:spPr>
        <p:txBody>
          <a:bodyPr wrap="none">
            <a:spAutoFit/>
          </a:bodyPr>
          <a:lstStyle/>
          <a:p>
            <a:pPr indent="304800" algn="ctr">
              <a:lnSpc>
                <a:spcPct val="150000"/>
              </a:lnSpc>
              <a:spcAft>
                <a:spcPts val="0"/>
              </a:spcAft>
            </a:pPr>
            <a:r>
              <a:rPr lang="zh-CN" altLang="zh-CN" kern="100" dirty="0">
                <a:latin typeface="Calibri" panose="020F0502020204030204" pitchFamily="34" charset="0"/>
                <a:ea typeface="宋体" panose="02010600030101010101" pitchFamily="2" charset="-122"/>
                <a:cs typeface="宋体" panose="02010600030101010101" pitchFamily="2" charset="-122"/>
              </a:rPr>
              <a:t>图</a:t>
            </a:r>
            <a:r>
              <a:rPr lang="en-US" altLang="zh-CN" kern="100" dirty="0">
                <a:latin typeface="Calibri" panose="020F0502020204030204" pitchFamily="34" charset="0"/>
                <a:ea typeface="宋体" panose="02010600030101010101" pitchFamily="2" charset="-122"/>
                <a:cs typeface="宋体" panose="02010600030101010101" pitchFamily="2" charset="-122"/>
              </a:rPr>
              <a:t>4-19</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13" name="图片 12"/>
          <p:cNvPicPr/>
          <p:nvPr/>
        </p:nvPicPr>
        <p:blipFill>
          <a:blip r:embed="rId5">
            <a:extLst>
              <a:ext uri="{28A0092B-C50C-407E-A947-70E740481C1C}">
                <a14:useLocalDpi xmlns:a14="http://schemas.microsoft.com/office/drawing/2010/main" val="0"/>
              </a:ext>
            </a:extLst>
          </a:blip>
          <a:srcRect/>
          <a:stretch>
            <a:fillRect/>
          </a:stretch>
        </p:blipFill>
        <p:spPr>
          <a:xfrm>
            <a:off x="8803906" y="2351312"/>
            <a:ext cx="2343991" cy="3308470"/>
          </a:xfrm>
          <a:prstGeom prst="rect">
            <a:avLst/>
          </a:prstGeom>
          <a:noFill/>
          <a:ln>
            <a:noFill/>
          </a:ln>
        </p:spPr>
      </p:pic>
      <p:sp>
        <p:nvSpPr>
          <p:cNvPr id="7" name="矩形 6"/>
          <p:cNvSpPr/>
          <p:nvPr/>
        </p:nvSpPr>
        <p:spPr>
          <a:xfrm>
            <a:off x="9161712" y="5823762"/>
            <a:ext cx="1144865" cy="507831"/>
          </a:xfrm>
          <a:prstGeom prst="rect">
            <a:avLst/>
          </a:prstGeom>
        </p:spPr>
        <p:txBody>
          <a:bodyPr wrap="square">
            <a:spAutoFit/>
          </a:bodyPr>
          <a:lstStyle/>
          <a:p>
            <a:pPr indent="304800" algn="ctr">
              <a:lnSpc>
                <a:spcPct val="150000"/>
              </a:lnSpc>
              <a:spcAft>
                <a:spcPts val="0"/>
              </a:spcAft>
            </a:pPr>
            <a:r>
              <a:rPr lang="zh-CN" altLang="zh-CN" kern="100" dirty="0">
                <a:latin typeface="Calibri" panose="020F0502020204030204" pitchFamily="34" charset="0"/>
                <a:ea typeface="宋体" panose="02010600030101010101" pitchFamily="2" charset="-122"/>
                <a:cs typeface="宋体" panose="02010600030101010101" pitchFamily="2" charset="-122"/>
              </a:rPr>
              <a:t>图</a:t>
            </a:r>
            <a:r>
              <a:rPr lang="en-US" altLang="zh-CN" kern="100" dirty="0">
                <a:latin typeface="Calibri" panose="020F0502020204030204" pitchFamily="34" charset="0"/>
                <a:ea typeface="宋体" panose="02010600030101010101" pitchFamily="2" charset="-122"/>
                <a:cs typeface="宋体" panose="02010600030101010101" pitchFamily="2" charset="-122"/>
              </a:rPr>
              <a:t>4-20</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21" name="图片 20"/>
          <p:cNvPicPr/>
          <p:nvPr/>
        </p:nvPicPr>
        <p:blipFill>
          <a:blip r:embed="rId6">
            <a:extLst>
              <a:ext uri="{28A0092B-C50C-407E-A947-70E740481C1C}">
                <a14:useLocalDpi xmlns:a14="http://schemas.microsoft.com/office/drawing/2010/main" val="0"/>
              </a:ext>
            </a:extLst>
          </a:blip>
          <a:srcRect/>
          <a:stretch>
            <a:fillRect/>
          </a:stretch>
        </p:blipFill>
        <p:spPr>
          <a:xfrm>
            <a:off x="11206947" y="4844010"/>
            <a:ext cx="822326" cy="781050"/>
          </a:xfrm>
          <a:prstGeom prst="rect">
            <a:avLst/>
          </a:prstGeom>
          <a:noFill/>
          <a:ln>
            <a:noFill/>
          </a:ln>
        </p:spPr>
      </p:pic>
    </p:spTree>
    <p:custDataLst>
      <p:tags r:id="rId1"/>
    </p:custDataLst>
    <p:extLst>
      <p:ext uri="{BB962C8B-B14F-4D97-AF65-F5344CB8AC3E}">
        <p14:creationId xmlns:p14="http://schemas.microsoft.com/office/powerpoint/2010/main" val="558449037"/>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360594" y="1803538"/>
            <a:ext cx="1729464" cy="903708"/>
            <a:chOff x="360594" y="1901511"/>
            <a:chExt cx="1729464" cy="903708"/>
          </a:xfrm>
        </p:grpSpPr>
        <p:sp>
          <p:nvSpPr>
            <p:cNvPr id="16" name="矩形: 圆角 41"/>
            <p:cNvSpPr/>
            <p:nvPr/>
          </p:nvSpPr>
          <p:spPr>
            <a:xfrm>
              <a:off x="360594" y="1901511"/>
              <a:ext cx="1729464" cy="874346"/>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617775" y="1974222"/>
              <a:ext cx="1104306" cy="830997"/>
            </a:xfrm>
            <a:prstGeom prst="rect">
              <a:avLst/>
            </a:prstGeom>
            <a:noFill/>
          </p:spPr>
          <p:txBody>
            <a:bodyPr wrap="square" rtlCol="0">
              <a:spAutoFit/>
            </a:bodyPr>
            <a:lstStyle/>
            <a:p>
              <a:r>
                <a:rPr lang="zh-CN" altLang="en-US" sz="2400" b="1" dirty="0" smtClean="0">
                  <a:solidFill>
                    <a:schemeClr val="bg1"/>
                  </a:solidFill>
                </a:rPr>
                <a:t>  编辑关键帧</a:t>
              </a:r>
              <a:endParaRPr lang="zh-CN" altLang="zh-CN" sz="2400" b="1" dirty="0">
                <a:solidFill>
                  <a:schemeClr val="bg1"/>
                </a:solidFill>
              </a:endParaRPr>
            </a:p>
          </p:txBody>
        </p:sp>
      </p:grpSp>
      <p:sp>
        <p:nvSpPr>
          <p:cNvPr id="18" name="等腰三角形 17"/>
          <p:cNvSpPr/>
          <p:nvPr/>
        </p:nvSpPr>
        <p:spPr>
          <a:xfrm rot="16200000">
            <a:off x="2253008" y="2184970"/>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2607675" y="525295"/>
            <a:ext cx="9418593" cy="5428034"/>
            <a:chOff x="2582907" y="451989"/>
            <a:chExt cx="9418593" cy="2034095"/>
          </a:xfrm>
        </p:grpSpPr>
        <p:sp>
          <p:nvSpPr>
            <p:cNvPr id="19" name="圆角矩形 6"/>
            <p:cNvSpPr/>
            <p:nvPr>
              <p:custDataLst>
                <p:tags r:id="rId2"/>
              </p:custDataLst>
            </p:nvPr>
          </p:nvSpPr>
          <p:spPr>
            <a:xfrm>
              <a:off x="2582907" y="451989"/>
              <a:ext cx="9418593" cy="2034095"/>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p>
          </p:txBody>
        </p:sp>
        <p:sp>
          <p:nvSpPr>
            <p:cNvPr id="2" name="矩形 1"/>
            <p:cNvSpPr/>
            <p:nvPr/>
          </p:nvSpPr>
          <p:spPr>
            <a:xfrm>
              <a:off x="2826114" y="451989"/>
              <a:ext cx="9175386" cy="229848"/>
            </a:xfrm>
            <a:prstGeom prst="rect">
              <a:avLst/>
            </a:prstGeom>
          </p:spPr>
          <p:txBody>
            <a:bodyPr wrap="square">
              <a:spAutoFit/>
            </a:bodyPr>
            <a:lstStyle/>
            <a:p>
              <a:endParaRPr lang="zh-CN" altLang="zh-CN" sz="3600" dirty="0"/>
            </a:p>
          </p:txBody>
        </p:sp>
      </p:grpSp>
      <p:sp>
        <p:nvSpPr>
          <p:cNvPr id="3" name="矩形 2"/>
          <p:cNvSpPr/>
          <p:nvPr/>
        </p:nvSpPr>
        <p:spPr>
          <a:xfrm>
            <a:off x="2666040" y="759395"/>
            <a:ext cx="9279525" cy="6370975"/>
          </a:xfrm>
          <a:prstGeom prst="rect">
            <a:avLst/>
          </a:prstGeom>
        </p:spPr>
        <p:txBody>
          <a:bodyPr wrap="square">
            <a:spAutoFit/>
          </a:bodyPr>
          <a:lstStyle/>
          <a:p>
            <a:pPr algn="just">
              <a:lnSpc>
                <a:spcPct val="150000"/>
              </a:lnSpc>
            </a:pPr>
            <a:r>
              <a:rPr lang="zh-CN" altLang="zh-CN" sz="2800" dirty="0"/>
              <a:t>对于涉及空间的一些图层参数的关键帧，也可以使用“钢笔工具”进行调整，具体操作步骤如下</a:t>
            </a:r>
            <a:r>
              <a:rPr lang="zh-CN" altLang="zh-CN" sz="2800" dirty="0" smtClean="0"/>
              <a:t>：</a:t>
            </a:r>
            <a:endParaRPr lang="en-US" altLang="zh-CN" sz="2800" dirty="0" smtClean="0"/>
          </a:p>
          <a:p>
            <a:pPr marL="514350" indent="-514350" algn="just">
              <a:lnSpc>
                <a:spcPct val="150000"/>
              </a:lnSpc>
              <a:buFont typeface="+mj-lt"/>
              <a:buAutoNum type="arabicPeriod"/>
            </a:pPr>
            <a:r>
              <a:rPr lang="zh-CN" altLang="zh-CN" sz="2800" dirty="0"/>
              <a:t>在“工具”面板中单击“钢笔工具”。</a:t>
            </a:r>
          </a:p>
          <a:p>
            <a:pPr marL="514350" indent="-514350" algn="just">
              <a:lnSpc>
                <a:spcPct val="150000"/>
              </a:lnSpc>
              <a:buFont typeface="+mj-lt"/>
              <a:buAutoNum type="arabicPeriod"/>
            </a:pPr>
            <a:r>
              <a:rPr lang="zh-CN" altLang="zh-CN" sz="2800" dirty="0" smtClean="0"/>
              <a:t>在</a:t>
            </a:r>
            <a:r>
              <a:rPr lang="zh-CN" altLang="zh-CN" sz="2800" dirty="0"/>
              <a:t>“时间轴”面板中选择需要调整的图层参数</a:t>
            </a:r>
            <a:r>
              <a:rPr lang="zh-CN" altLang="zh-CN" sz="2800" dirty="0" smtClean="0"/>
              <a:t>。</a:t>
            </a:r>
            <a:endParaRPr lang="en-US" altLang="zh-CN" sz="2800" dirty="0" smtClean="0"/>
          </a:p>
          <a:p>
            <a:pPr marL="514350" indent="-514350" algn="just">
              <a:lnSpc>
                <a:spcPct val="150000"/>
              </a:lnSpc>
              <a:buFont typeface="+mj-lt"/>
              <a:buAutoNum type="arabicPeriod"/>
            </a:pPr>
            <a:r>
              <a:rPr lang="zh-CN" altLang="zh-CN" sz="2800" dirty="0"/>
              <a:t>在“合成”面板或“图层”面板中使用“钢笔工具</a:t>
            </a:r>
            <a:r>
              <a:rPr lang="zh-CN" altLang="zh-CN" sz="2800" dirty="0" smtClean="0"/>
              <a:t>”</a:t>
            </a:r>
            <a:r>
              <a:rPr lang="en-US" altLang="zh-CN" sz="2800" dirty="0" smtClean="0"/>
              <a:t>                 </a:t>
            </a:r>
          </a:p>
          <a:p>
            <a:pPr algn="just">
              <a:lnSpc>
                <a:spcPct val="150000"/>
              </a:lnSpc>
            </a:pPr>
            <a:r>
              <a:rPr lang="en-US" altLang="zh-CN" sz="2800" dirty="0" smtClean="0"/>
              <a:t>     </a:t>
            </a:r>
            <a:r>
              <a:rPr lang="zh-CN" altLang="zh-CN" sz="2800" dirty="0" smtClean="0"/>
              <a:t>添加关键帧，以改变关键帧的插值方式。如果结合</a:t>
            </a:r>
            <a:r>
              <a:rPr lang="en-US" altLang="zh-CN" sz="2800" dirty="0" smtClean="0"/>
              <a:t>Ctrl</a:t>
            </a:r>
            <a:r>
              <a:rPr lang="zh-CN" altLang="zh-CN" sz="2800" dirty="0" smtClean="0"/>
              <a:t>键</a:t>
            </a:r>
            <a:r>
              <a:rPr lang="en-US" altLang="zh-CN" sz="2800" dirty="0" smtClean="0"/>
              <a:t>,</a:t>
            </a:r>
            <a:r>
              <a:rPr lang="zh-CN" altLang="zh-CN" sz="2800" dirty="0" smtClean="0"/>
              <a:t>还可以移动关键帧的空间位置，如图</a:t>
            </a:r>
            <a:r>
              <a:rPr lang="en-US" altLang="zh-CN" sz="2800" dirty="0" smtClean="0"/>
              <a:t>4-21</a:t>
            </a:r>
            <a:r>
              <a:rPr lang="zh-CN" altLang="zh-CN" sz="2800" dirty="0" smtClean="0"/>
              <a:t>所示。</a:t>
            </a:r>
          </a:p>
          <a:p>
            <a:pPr algn="just">
              <a:lnSpc>
                <a:spcPct val="150000"/>
              </a:lnSpc>
            </a:pPr>
            <a:endParaRPr lang="zh-CN" altLang="zh-CN" sz="2800" dirty="0"/>
          </a:p>
          <a:p>
            <a:pPr algn="just">
              <a:lnSpc>
                <a:spcPct val="150000"/>
              </a:lnSpc>
            </a:pPr>
            <a:endParaRPr lang="zh-CN" altLang="zh-CN" sz="2800" dirty="0"/>
          </a:p>
          <a:p>
            <a:pPr algn="just">
              <a:lnSpc>
                <a:spcPct val="150000"/>
              </a:lnSpc>
              <a:spcAft>
                <a:spcPts val="0"/>
              </a:spcAft>
            </a:pPr>
            <a:r>
              <a:rPr lang="en-US" altLang="zh-CN" sz="2000" kern="100" dirty="0" smtClean="0">
                <a:effectLst/>
                <a:latin typeface="Calibri" panose="020F0502020204030204" pitchFamily="34" charset="0"/>
                <a:ea typeface="宋体" panose="02010600030101010101" pitchFamily="2" charset="-122"/>
                <a:cs typeface="Times New Roman" panose="02020603050405020304" pitchFamily="18" charset="0"/>
              </a:rPr>
              <a:t> </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20" name="图片 19"/>
          <p:cNvPicPr/>
          <p:nvPr/>
        </p:nvPicPr>
        <p:blipFill>
          <a:blip r:embed="rId4">
            <a:extLst>
              <a:ext uri="{28A0092B-C50C-407E-A947-70E740481C1C}">
                <a14:useLocalDpi xmlns:a14="http://schemas.microsoft.com/office/drawing/2010/main" val="0"/>
              </a:ext>
            </a:extLst>
          </a:blip>
          <a:srcRect/>
          <a:stretch>
            <a:fillRect/>
          </a:stretch>
        </p:blipFill>
        <p:spPr>
          <a:xfrm>
            <a:off x="2530211" y="3944882"/>
            <a:ext cx="641342" cy="661845"/>
          </a:xfrm>
          <a:prstGeom prst="rect">
            <a:avLst/>
          </a:prstGeom>
          <a:noFill/>
          <a:ln>
            <a:noFill/>
          </a:ln>
        </p:spPr>
      </p:pic>
    </p:spTree>
    <p:custDataLst>
      <p:tags r:id="rId1"/>
    </p:custDataLst>
    <p:extLst>
      <p:ext uri="{BB962C8B-B14F-4D97-AF65-F5344CB8AC3E}">
        <p14:creationId xmlns:p14="http://schemas.microsoft.com/office/powerpoint/2010/main" val="33703215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345595" y="2982257"/>
            <a:ext cx="1729464" cy="874346"/>
            <a:chOff x="360594" y="1901511"/>
            <a:chExt cx="1729464" cy="874346"/>
          </a:xfrm>
        </p:grpSpPr>
        <p:sp>
          <p:nvSpPr>
            <p:cNvPr id="16" name="矩形: 圆角 41"/>
            <p:cNvSpPr/>
            <p:nvPr/>
          </p:nvSpPr>
          <p:spPr>
            <a:xfrm>
              <a:off x="360594" y="1901511"/>
              <a:ext cx="1729464" cy="874346"/>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617775" y="1974222"/>
              <a:ext cx="1104306" cy="707886"/>
            </a:xfrm>
            <a:prstGeom prst="rect">
              <a:avLst/>
            </a:prstGeom>
            <a:noFill/>
          </p:spPr>
          <p:txBody>
            <a:bodyPr wrap="square" rtlCol="0">
              <a:spAutoFit/>
            </a:bodyPr>
            <a:lstStyle/>
            <a:p>
              <a:r>
                <a:rPr lang="zh-CN" altLang="en-US" sz="2000" b="1" dirty="0" smtClean="0">
                  <a:solidFill>
                    <a:schemeClr val="bg1"/>
                  </a:solidFill>
                </a:rPr>
                <a:t>  移动</a:t>
              </a:r>
              <a:endParaRPr lang="en-US" altLang="zh-CN" sz="2000" b="1" dirty="0" smtClean="0">
                <a:solidFill>
                  <a:schemeClr val="bg1"/>
                </a:solidFill>
              </a:endParaRPr>
            </a:p>
            <a:p>
              <a:r>
                <a:rPr lang="zh-CN" altLang="en-US" sz="2000" b="1" dirty="0" smtClean="0">
                  <a:solidFill>
                    <a:schemeClr val="bg1"/>
                  </a:solidFill>
                </a:rPr>
                <a:t>关键帧</a:t>
              </a:r>
              <a:endParaRPr lang="zh-CN" altLang="zh-CN" sz="2000" b="1" dirty="0">
                <a:solidFill>
                  <a:schemeClr val="bg1"/>
                </a:solidFill>
              </a:endParaRPr>
            </a:p>
          </p:txBody>
        </p:sp>
      </p:grpSp>
      <p:sp>
        <p:nvSpPr>
          <p:cNvPr id="18" name="等腰三角形 17"/>
          <p:cNvSpPr/>
          <p:nvPr/>
        </p:nvSpPr>
        <p:spPr>
          <a:xfrm rot="16200000">
            <a:off x="2171366" y="3425961"/>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图片 10"/>
          <p:cNvPicPr/>
          <p:nvPr/>
        </p:nvPicPr>
        <p:blipFill>
          <a:blip r:embed="rId5">
            <a:extLst>
              <a:ext uri="{28A0092B-C50C-407E-A947-70E740481C1C}">
                <a14:useLocalDpi xmlns:a14="http://schemas.microsoft.com/office/drawing/2010/main" val="0"/>
              </a:ext>
            </a:extLst>
          </a:blip>
          <a:srcRect/>
          <a:stretch>
            <a:fillRect/>
          </a:stretch>
        </p:blipFill>
        <p:spPr>
          <a:xfrm>
            <a:off x="2847400" y="230746"/>
            <a:ext cx="3851275" cy="2476500"/>
          </a:xfrm>
          <a:prstGeom prst="rect">
            <a:avLst/>
          </a:prstGeom>
          <a:noFill/>
          <a:ln>
            <a:noFill/>
          </a:ln>
        </p:spPr>
      </p:pic>
      <p:sp>
        <p:nvSpPr>
          <p:cNvPr id="4" name="矩形 3"/>
          <p:cNvSpPr/>
          <p:nvPr/>
        </p:nvSpPr>
        <p:spPr>
          <a:xfrm>
            <a:off x="6420949" y="1175171"/>
            <a:ext cx="1217001" cy="501291"/>
          </a:xfrm>
          <a:prstGeom prst="rect">
            <a:avLst/>
          </a:prstGeom>
        </p:spPr>
        <p:txBody>
          <a:bodyPr wrap="none">
            <a:spAutoFit/>
          </a:bodyPr>
          <a:lstStyle/>
          <a:p>
            <a:pPr indent="304800" algn="ctr">
              <a:lnSpc>
                <a:spcPct val="150000"/>
              </a:lnSpc>
              <a:spcAft>
                <a:spcPts val="0"/>
              </a:spcAft>
            </a:pPr>
            <a:r>
              <a:rPr lang="zh-CN" altLang="zh-CN" sz="2000" kern="100" dirty="0">
                <a:latin typeface="Calibri" panose="020F0502020204030204" pitchFamily="34" charset="0"/>
                <a:ea typeface="宋体" panose="02010600030101010101" pitchFamily="2" charset="-122"/>
                <a:cs typeface="宋体" panose="02010600030101010101" pitchFamily="2" charset="-122"/>
              </a:rPr>
              <a:t>图</a:t>
            </a:r>
            <a:r>
              <a:rPr lang="en-US" altLang="zh-CN" sz="2000" kern="100" dirty="0">
                <a:latin typeface="Calibri" panose="020F0502020204030204" pitchFamily="34" charset="0"/>
                <a:ea typeface="宋体" panose="02010600030101010101" pitchFamily="2" charset="-122"/>
                <a:cs typeface="宋体" panose="02010600030101010101" pitchFamily="2" charset="-122"/>
              </a:rPr>
              <a:t>4-21</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p:txBody>
      </p:sp>
      <p:grpSp>
        <p:nvGrpSpPr>
          <p:cNvPr id="7" name="组合 6"/>
          <p:cNvGrpSpPr/>
          <p:nvPr/>
        </p:nvGrpSpPr>
        <p:grpSpPr>
          <a:xfrm>
            <a:off x="2642775" y="4765570"/>
            <a:ext cx="9549225" cy="1220092"/>
            <a:chOff x="2450440" y="2982257"/>
            <a:chExt cx="9549225" cy="1220092"/>
          </a:xfrm>
        </p:grpSpPr>
        <p:sp>
          <p:nvSpPr>
            <p:cNvPr id="14" name="圆角矩形 6"/>
            <p:cNvSpPr/>
            <p:nvPr>
              <p:custDataLst>
                <p:tags r:id="rId3"/>
              </p:custDataLst>
            </p:nvPr>
          </p:nvSpPr>
          <p:spPr>
            <a:xfrm>
              <a:off x="2581072" y="2982257"/>
              <a:ext cx="9418593" cy="1220092"/>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p>
          </p:txBody>
        </p:sp>
        <p:sp>
          <p:nvSpPr>
            <p:cNvPr id="6" name="矩形 5"/>
            <p:cNvSpPr/>
            <p:nvPr/>
          </p:nvSpPr>
          <p:spPr>
            <a:xfrm>
              <a:off x="2450440" y="3002020"/>
              <a:ext cx="9418593" cy="1137106"/>
            </a:xfrm>
            <a:prstGeom prst="rect">
              <a:avLst/>
            </a:prstGeom>
          </p:spPr>
          <p:txBody>
            <a:bodyPr wrap="square">
              <a:spAutoFit/>
            </a:bodyPr>
            <a:lstStyle/>
            <a:p>
              <a:pPr indent="304800" algn="just">
                <a:lnSpc>
                  <a:spcPct val="150000"/>
                </a:lnSpc>
                <a:spcAft>
                  <a:spcPts val="0"/>
                </a:spcAft>
              </a:pP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同时选择</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3</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个以上的关键帧，在按住</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Alt</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键的同时使用鼠标左键拖拽第</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1</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个或最后</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1</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个关键帧，可以对这组关键帧进行整体时间缩放。</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    </a:t>
              </a:r>
              <a:endParaRPr lang="zh-CN" altLang="zh-CN" kern="100" dirty="0">
                <a:latin typeface="微软雅黑" panose="020B0503020204020204" pitchFamily="34" charset="-122"/>
                <a:ea typeface="微软雅黑" panose="020B0503020204020204" pitchFamily="34" charset="-122"/>
                <a:cs typeface="Times New Roman" panose="02020603050405020304" pitchFamily="18" charset="0"/>
              </a:endParaRPr>
            </a:p>
          </p:txBody>
        </p:sp>
      </p:grpSp>
      <p:grpSp>
        <p:nvGrpSpPr>
          <p:cNvPr id="21" name="组合 20"/>
          <p:cNvGrpSpPr/>
          <p:nvPr/>
        </p:nvGrpSpPr>
        <p:grpSpPr>
          <a:xfrm>
            <a:off x="397825" y="4701165"/>
            <a:ext cx="1734932" cy="1016697"/>
            <a:chOff x="355126" y="1900476"/>
            <a:chExt cx="1734932" cy="1016697"/>
          </a:xfrm>
        </p:grpSpPr>
        <p:sp>
          <p:nvSpPr>
            <p:cNvPr id="22" name="矩形: 圆角 41"/>
            <p:cNvSpPr/>
            <p:nvPr/>
          </p:nvSpPr>
          <p:spPr>
            <a:xfrm>
              <a:off x="360594" y="1901510"/>
              <a:ext cx="1729464" cy="1015663"/>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22"/>
            <p:cNvSpPr txBox="1"/>
            <p:nvPr/>
          </p:nvSpPr>
          <p:spPr>
            <a:xfrm>
              <a:off x="355126" y="1900476"/>
              <a:ext cx="1677234" cy="1015663"/>
            </a:xfrm>
            <a:prstGeom prst="rect">
              <a:avLst/>
            </a:prstGeom>
            <a:noFill/>
          </p:spPr>
          <p:txBody>
            <a:bodyPr wrap="square" rtlCol="0">
              <a:spAutoFit/>
            </a:bodyPr>
            <a:lstStyle/>
            <a:p>
              <a:r>
                <a:rPr lang="zh-CN" altLang="en-US" sz="2000" b="1" dirty="0" smtClean="0">
                  <a:solidFill>
                    <a:schemeClr val="bg1"/>
                  </a:solidFill>
                </a:rPr>
                <a:t>  对一组关键帧进行整体时间缩放</a:t>
              </a:r>
              <a:endParaRPr lang="zh-CN" altLang="zh-CN" sz="2000" b="1" dirty="0">
                <a:solidFill>
                  <a:schemeClr val="bg1"/>
                </a:solidFill>
              </a:endParaRPr>
            </a:p>
          </p:txBody>
        </p:sp>
      </p:grpSp>
      <p:sp>
        <p:nvSpPr>
          <p:cNvPr id="24" name="等腰三角形 23"/>
          <p:cNvSpPr/>
          <p:nvPr/>
        </p:nvSpPr>
        <p:spPr>
          <a:xfrm rot="16200000">
            <a:off x="2241850" y="5241944"/>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5" name="组合 24"/>
          <p:cNvGrpSpPr/>
          <p:nvPr/>
        </p:nvGrpSpPr>
        <p:grpSpPr>
          <a:xfrm>
            <a:off x="2773406" y="3068616"/>
            <a:ext cx="9418593" cy="1220092"/>
            <a:chOff x="2581072" y="2982257"/>
            <a:chExt cx="9418593" cy="1220092"/>
          </a:xfrm>
        </p:grpSpPr>
        <p:sp>
          <p:nvSpPr>
            <p:cNvPr id="26" name="圆角矩形 6"/>
            <p:cNvSpPr/>
            <p:nvPr>
              <p:custDataLst>
                <p:tags r:id="rId2"/>
              </p:custDataLst>
            </p:nvPr>
          </p:nvSpPr>
          <p:spPr>
            <a:xfrm>
              <a:off x="2581072" y="2982257"/>
              <a:ext cx="9418593" cy="1220092"/>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p>
          </p:txBody>
        </p:sp>
        <p:sp>
          <p:nvSpPr>
            <p:cNvPr id="27" name="矩形 26"/>
            <p:cNvSpPr/>
            <p:nvPr/>
          </p:nvSpPr>
          <p:spPr>
            <a:xfrm>
              <a:off x="2581072" y="3002020"/>
              <a:ext cx="9418593" cy="1200329"/>
            </a:xfrm>
            <a:prstGeom prst="rect">
              <a:avLst/>
            </a:prstGeom>
          </p:spPr>
          <p:txBody>
            <a:bodyPr wrap="square">
              <a:spAutoFit/>
            </a:bodyPr>
            <a:lstStyle/>
            <a:p>
              <a:pPr indent="304800" algn="just">
                <a:lnSpc>
                  <a:spcPct val="150000"/>
                </a:lnSpc>
                <a:spcAft>
                  <a:spcPts val="0"/>
                </a:spcAft>
              </a:pP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选择关键帧后，按住鼠标左键的同时拖拽关键帧即可移动关键帧。如果选择的是多个关键帧，移动的关键帧之间相对位置保持不变。</a:t>
              </a:r>
              <a:endParaRPr lang="zh-CN" altLang="zh-CN"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grpSp>
    </p:spTree>
    <p:custDataLst>
      <p:tags r:id="rId1"/>
    </p:custDataLst>
    <p:extLst>
      <p:ext uri="{BB962C8B-B14F-4D97-AF65-F5344CB8AC3E}">
        <p14:creationId xmlns:p14="http://schemas.microsoft.com/office/powerpoint/2010/main" val="332340896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345595" y="923702"/>
            <a:ext cx="1729464" cy="1088374"/>
            <a:chOff x="360594" y="1901511"/>
            <a:chExt cx="1729464" cy="1088374"/>
          </a:xfrm>
        </p:grpSpPr>
        <p:sp>
          <p:nvSpPr>
            <p:cNvPr id="16" name="矩形: 圆角 41"/>
            <p:cNvSpPr/>
            <p:nvPr/>
          </p:nvSpPr>
          <p:spPr>
            <a:xfrm>
              <a:off x="360594" y="1901511"/>
              <a:ext cx="1729464" cy="1088374"/>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487142" y="2039538"/>
              <a:ext cx="1472283" cy="707886"/>
            </a:xfrm>
            <a:prstGeom prst="rect">
              <a:avLst/>
            </a:prstGeom>
            <a:noFill/>
          </p:spPr>
          <p:txBody>
            <a:bodyPr wrap="square" rtlCol="0">
              <a:spAutoFit/>
            </a:bodyPr>
            <a:lstStyle/>
            <a:p>
              <a:r>
                <a:rPr lang="zh-CN" altLang="en-US" sz="2000" b="1" dirty="0" smtClean="0">
                  <a:solidFill>
                    <a:schemeClr val="bg1"/>
                  </a:solidFill>
                </a:rPr>
                <a:t>复制和粘贴关键帧</a:t>
              </a:r>
              <a:endParaRPr lang="en-US" altLang="zh-CN" sz="2000" b="1" dirty="0" smtClean="0">
                <a:solidFill>
                  <a:schemeClr val="bg1"/>
                </a:solidFill>
              </a:endParaRPr>
            </a:p>
          </p:txBody>
        </p:sp>
      </p:grpSp>
      <p:sp>
        <p:nvSpPr>
          <p:cNvPr id="18" name="等腰三角形 17"/>
          <p:cNvSpPr/>
          <p:nvPr/>
        </p:nvSpPr>
        <p:spPr>
          <a:xfrm rot="16200000">
            <a:off x="2217904" y="1375731"/>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5" name="组合 24"/>
          <p:cNvGrpSpPr/>
          <p:nvPr/>
        </p:nvGrpSpPr>
        <p:grpSpPr>
          <a:xfrm>
            <a:off x="2773406" y="945902"/>
            <a:ext cx="9418594" cy="5187564"/>
            <a:chOff x="2581071" y="2982257"/>
            <a:chExt cx="9418594" cy="5187564"/>
          </a:xfrm>
        </p:grpSpPr>
        <p:sp>
          <p:nvSpPr>
            <p:cNvPr id="26" name="圆角矩形 6"/>
            <p:cNvSpPr/>
            <p:nvPr>
              <p:custDataLst>
                <p:tags r:id="rId2"/>
              </p:custDataLst>
            </p:nvPr>
          </p:nvSpPr>
          <p:spPr>
            <a:xfrm>
              <a:off x="2581072" y="2982257"/>
              <a:ext cx="9418593" cy="4589484"/>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p>
          </p:txBody>
        </p:sp>
        <p:sp>
          <p:nvSpPr>
            <p:cNvPr id="27" name="矩形 26"/>
            <p:cNvSpPr/>
            <p:nvPr/>
          </p:nvSpPr>
          <p:spPr>
            <a:xfrm>
              <a:off x="2581071" y="3122285"/>
              <a:ext cx="9418593" cy="5047536"/>
            </a:xfrm>
            <a:prstGeom prst="rect">
              <a:avLst/>
            </a:prstGeom>
          </p:spPr>
          <p:txBody>
            <a:bodyPr wrap="square">
              <a:spAutoFit/>
            </a:bodyPr>
            <a:lstStyle/>
            <a:p>
              <a:r>
                <a:rPr lang="en-US" altLang="zh-CN" sz="2800" dirty="0" smtClean="0"/>
                <a:t>       </a:t>
              </a:r>
              <a:r>
                <a:rPr lang="zh-CN" altLang="zh-CN" sz="2800" dirty="0" smtClean="0"/>
                <a:t>可</a:t>
              </a:r>
              <a:r>
                <a:rPr lang="zh-CN" altLang="zh-CN" sz="2800" dirty="0"/>
                <a:t>以将不同图层中的相同属性或不同属性（但是需要具备相同的数据类型</a:t>
              </a:r>
              <a:r>
                <a:rPr lang="en-US" altLang="zh-CN" sz="2800" dirty="0"/>
                <a:t>)</a:t>
              </a:r>
              <a:r>
                <a:rPr lang="zh-CN" altLang="zh-CN" sz="2800" dirty="0"/>
                <a:t>的关键帧进行复制和粘贴操作，可以互相复制和粘贴关键帧的图层属性包括以下</a:t>
              </a:r>
              <a:r>
                <a:rPr lang="en-US" altLang="zh-CN" sz="2800" dirty="0"/>
                <a:t>4</a:t>
              </a:r>
              <a:r>
                <a:rPr lang="zh-CN" altLang="zh-CN" sz="2800" dirty="0"/>
                <a:t>种</a:t>
              </a:r>
              <a:r>
                <a:rPr lang="zh-CN" altLang="zh-CN" sz="2800" dirty="0" smtClean="0"/>
                <a:t>。</a:t>
              </a:r>
              <a:endParaRPr lang="en-US" altLang="zh-CN" sz="2800" dirty="0" smtClean="0"/>
            </a:p>
            <a:p>
              <a:endParaRPr lang="zh-CN" altLang="zh-CN" sz="2800" dirty="0"/>
            </a:p>
            <a:p>
              <a:pPr>
                <a:lnSpc>
                  <a:spcPct val="150000"/>
                </a:lnSpc>
              </a:pPr>
              <a:r>
                <a:rPr lang="zh-CN" altLang="zh-CN" sz="2800" dirty="0"/>
                <a:t>第</a:t>
              </a:r>
              <a:r>
                <a:rPr lang="en-US" altLang="zh-CN" sz="2800" dirty="0"/>
                <a:t>1</a:t>
              </a:r>
              <a:r>
                <a:rPr lang="zh-CN" altLang="zh-CN" sz="2800" dirty="0"/>
                <a:t>种：具有相同维度的图层属性，例如“不透明度”属性。</a:t>
              </a:r>
              <a:r>
                <a:rPr lang="en-US" altLang="zh-CN" sz="2800" dirty="0"/>
                <a:t>  </a:t>
              </a:r>
              <a:endParaRPr lang="zh-CN" altLang="zh-CN" sz="2800" dirty="0"/>
            </a:p>
            <a:p>
              <a:pPr>
                <a:lnSpc>
                  <a:spcPct val="150000"/>
                </a:lnSpc>
              </a:pPr>
              <a:r>
                <a:rPr lang="zh-CN" altLang="zh-CN" sz="2800" dirty="0"/>
                <a:t>第</a:t>
              </a:r>
              <a:r>
                <a:rPr lang="en-US" altLang="zh-CN" sz="2800" dirty="0"/>
                <a:t>2</a:t>
              </a:r>
              <a:r>
                <a:rPr lang="zh-CN" altLang="zh-CN" sz="2800" dirty="0"/>
                <a:t>种：效果的角度控制属性和具有滑块控制的图层属性。</a:t>
              </a:r>
            </a:p>
            <a:p>
              <a:pPr>
                <a:lnSpc>
                  <a:spcPct val="150000"/>
                </a:lnSpc>
              </a:pPr>
              <a:r>
                <a:rPr lang="zh-CN" altLang="zh-CN" sz="2800" dirty="0"/>
                <a:t>第</a:t>
              </a:r>
              <a:r>
                <a:rPr lang="en-US" altLang="zh-CN" sz="2800" dirty="0"/>
                <a:t>3</a:t>
              </a:r>
              <a:r>
                <a:rPr lang="zh-CN" altLang="zh-CN" sz="2800" dirty="0"/>
                <a:t>种：效果的颜色属性。</a:t>
              </a:r>
            </a:p>
            <a:p>
              <a:pPr>
                <a:lnSpc>
                  <a:spcPct val="150000"/>
                </a:lnSpc>
              </a:pPr>
              <a:r>
                <a:rPr lang="zh-CN" altLang="zh-CN" sz="2800" dirty="0"/>
                <a:t>第</a:t>
              </a:r>
              <a:r>
                <a:rPr lang="en-US" altLang="zh-CN" sz="2800" dirty="0"/>
                <a:t>4</a:t>
              </a:r>
              <a:r>
                <a:rPr lang="zh-CN" altLang="zh-CN" sz="2800" dirty="0"/>
                <a:t>种：蒙版属性和图层的空间属性。</a:t>
              </a:r>
            </a:p>
            <a:p>
              <a:pPr indent="304800" algn="just">
                <a:lnSpc>
                  <a:spcPct val="150000"/>
                </a:lnSpc>
                <a:spcAft>
                  <a:spcPts val="0"/>
                </a:spcAft>
              </a:pPr>
              <a:endParaRPr lang="zh-CN" altLang="zh-CN" sz="28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grpSp>
    </p:spTree>
    <p:custDataLst>
      <p:tags r:id="rId1"/>
    </p:custDataLst>
    <p:extLst>
      <p:ext uri="{BB962C8B-B14F-4D97-AF65-F5344CB8AC3E}">
        <p14:creationId xmlns:p14="http://schemas.microsoft.com/office/powerpoint/2010/main" val="309454716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345595" y="923702"/>
            <a:ext cx="1729464" cy="1088374"/>
            <a:chOff x="360594" y="1901511"/>
            <a:chExt cx="1729464" cy="1088374"/>
          </a:xfrm>
        </p:grpSpPr>
        <p:sp>
          <p:nvSpPr>
            <p:cNvPr id="16" name="矩形: 圆角 41"/>
            <p:cNvSpPr/>
            <p:nvPr/>
          </p:nvSpPr>
          <p:spPr>
            <a:xfrm>
              <a:off x="360594" y="1901511"/>
              <a:ext cx="1729464" cy="1088374"/>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487142" y="2039538"/>
              <a:ext cx="1472283" cy="707886"/>
            </a:xfrm>
            <a:prstGeom prst="rect">
              <a:avLst/>
            </a:prstGeom>
            <a:noFill/>
          </p:spPr>
          <p:txBody>
            <a:bodyPr wrap="square" rtlCol="0">
              <a:spAutoFit/>
            </a:bodyPr>
            <a:lstStyle/>
            <a:p>
              <a:r>
                <a:rPr lang="zh-CN" altLang="en-US" sz="2000" b="1" dirty="0" smtClean="0">
                  <a:solidFill>
                    <a:schemeClr val="bg1"/>
                  </a:solidFill>
                </a:rPr>
                <a:t>复制和粘贴关键帧</a:t>
              </a:r>
              <a:endParaRPr lang="en-US" altLang="zh-CN" sz="2000" b="1" dirty="0" smtClean="0">
                <a:solidFill>
                  <a:schemeClr val="bg1"/>
                </a:solidFill>
              </a:endParaRPr>
            </a:p>
          </p:txBody>
        </p:sp>
      </p:grpSp>
      <p:sp>
        <p:nvSpPr>
          <p:cNvPr id="18" name="等腰三角形 17"/>
          <p:cNvSpPr/>
          <p:nvPr/>
        </p:nvSpPr>
        <p:spPr>
          <a:xfrm rot="16200000">
            <a:off x="2217904" y="1375731"/>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2773406" y="146956"/>
            <a:ext cx="9211766" cy="4392388"/>
            <a:chOff x="2773405" y="326571"/>
            <a:chExt cx="9418595" cy="5208815"/>
          </a:xfrm>
        </p:grpSpPr>
        <p:grpSp>
          <p:nvGrpSpPr>
            <p:cNvPr id="25" name="组合 24"/>
            <p:cNvGrpSpPr/>
            <p:nvPr/>
          </p:nvGrpSpPr>
          <p:grpSpPr>
            <a:xfrm>
              <a:off x="2773406" y="326571"/>
              <a:ext cx="9418594" cy="5208815"/>
              <a:chOff x="2581071" y="2982257"/>
              <a:chExt cx="9418594" cy="4589484"/>
            </a:xfrm>
          </p:grpSpPr>
          <p:sp>
            <p:nvSpPr>
              <p:cNvPr id="26" name="圆角矩形 6"/>
              <p:cNvSpPr/>
              <p:nvPr>
                <p:custDataLst>
                  <p:tags r:id="rId2"/>
                </p:custDataLst>
              </p:nvPr>
            </p:nvSpPr>
            <p:spPr>
              <a:xfrm>
                <a:off x="2581072" y="2982257"/>
                <a:ext cx="9418593" cy="4589484"/>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600"/>
              </a:p>
            </p:txBody>
          </p:sp>
          <p:sp>
            <p:nvSpPr>
              <p:cNvPr id="27" name="矩形 26"/>
              <p:cNvSpPr/>
              <p:nvPr/>
            </p:nvSpPr>
            <p:spPr>
              <a:xfrm>
                <a:off x="2581071" y="3122285"/>
                <a:ext cx="9418593" cy="511969"/>
              </a:xfrm>
              <a:prstGeom prst="rect">
                <a:avLst/>
              </a:prstGeom>
            </p:spPr>
            <p:txBody>
              <a:bodyPr wrap="square">
                <a:spAutoFit/>
              </a:bodyPr>
              <a:lstStyle/>
              <a:p>
                <a:pPr indent="304800" algn="just">
                  <a:lnSpc>
                    <a:spcPct val="150000"/>
                  </a:lnSpc>
                  <a:spcAft>
                    <a:spcPts val="0"/>
                  </a:spcAft>
                </a:pPr>
                <a:endParaRPr lang="zh-CN"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2" name="矩形 1"/>
            <p:cNvSpPr/>
            <p:nvPr/>
          </p:nvSpPr>
          <p:spPr>
            <a:xfrm>
              <a:off x="2773405" y="485495"/>
              <a:ext cx="9097470" cy="4437748"/>
            </a:xfrm>
            <a:prstGeom prst="rect">
              <a:avLst/>
            </a:prstGeom>
          </p:spPr>
          <p:txBody>
            <a:bodyPr wrap="square">
              <a:spAutoFit/>
            </a:bodyPr>
            <a:lstStyle/>
            <a:p>
              <a:pPr indent="304800" algn="just">
                <a:lnSpc>
                  <a:spcPct val="150000"/>
                </a:lnSpc>
                <a:spcAft>
                  <a:spcPts val="0"/>
                </a:spcAft>
              </a:pPr>
              <a:r>
                <a:rPr lang="zh-CN" altLang="zh-CN" sz="1600" kern="100" dirty="0">
                  <a:latin typeface="+mn-ea"/>
                  <a:cs typeface="宋体" panose="02010600030101010101" pitchFamily="2" charset="-122"/>
                </a:rPr>
                <a:t>一次只能从一个图层属性中复制关键帧，把关键帧粘贴到目标图层属性中时，被复制的第</a:t>
              </a:r>
              <a:r>
                <a:rPr lang="en-US" altLang="zh-CN" sz="1600" kern="100" dirty="0">
                  <a:latin typeface="+mn-ea"/>
                  <a:cs typeface="宋体" panose="02010600030101010101" pitchFamily="2" charset="-122"/>
                </a:rPr>
                <a:t>1</a:t>
              </a:r>
              <a:r>
                <a:rPr lang="zh-CN" altLang="zh-CN" sz="1600" kern="100" dirty="0">
                  <a:latin typeface="+mn-ea"/>
                  <a:cs typeface="宋体" panose="02010600030101010101" pitchFamily="2" charset="-122"/>
                </a:rPr>
                <a:t>个关键帧出现在目标图层属性的当前时间。而其他关键帧将以被复制的顺序依次排列，粘贴后的关键帧仍然处于被选择的状态，以方便用户继续对其进行编辑。复制和粘贴关键帧的步骤如下：</a:t>
              </a:r>
              <a:endParaRPr lang="zh-CN" altLang="zh-CN" sz="1200" kern="100" dirty="0">
                <a:latin typeface="+mn-ea"/>
                <a:cs typeface="Times New Roman" panose="02020603050405020304" pitchFamily="18" charset="0"/>
              </a:endParaRPr>
            </a:p>
            <a:p>
              <a:pPr indent="304800" algn="just">
                <a:lnSpc>
                  <a:spcPct val="150000"/>
                </a:lnSpc>
                <a:spcAft>
                  <a:spcPts val="0"/>
                </a:spcAft>
              </a:pPr>
              <a:r>
                <a:rPr lang="zh-CN" altLang="zh-CN" sz="1600" b="1" kern="100" dirty="0">
                  <a:latin typeface="+mn-ea"/>
                  <a:cs typeface="宋体" panose="02010600030101010101" pitchFamily="2" charset="-122"/>
                </a:rPr>
                <a:t>（</a:t>
              </a:r>
              <a:r>
                <a:rPr lang="en-US" altLang="zh-CN" sz="1600" b="1" kern="100" dirty="0">
                  <a:latin typeface="+mn-ea"/>
                  <a:cs typeface="宋体" panose="02010600030101010101" pitchFamily="2" charset="-122"/>
                </a:rPr>
                <a:t>1</a:t>
              </a:r>
              <a:r>
                <a:rPr lang="zh-CN" altLang="zh-CN" sz="1600" b="1" kern="100" dirty="0">
                  <a:latin typeface="+mn-ea"/>
                  <a:cs typeface="宋体" panose="02010600030101010101" pitchFamily="2" charset="-122"/>
                </a:rPr>
                <a:t>）在“时间轴”面板中选择已有关键帧的图层，随后展开图层属性，选择想要复制的关键帧，可选择单个或者多个。</a:t>
              </a:r>
              <a:endParaRPr lang="zh-CN" altLang="zh-CN" sz="1200" b="1" kern="100" dirty="0">
                <a:latin typeface="+mn-ea"/>
                <a:cs typeface="Times New Roman" panose="02020603050405020304" pitchFamily="18" charset="0"/>
              </a:endParaRPr>
            </a:p>
            <a:p>
              <a:pPr indent="304800" algn="just">
                <a:lnSpc>
                  <a:spcPct val="150000"/>
                </a:lnSpc>
                <a:spcAft>
                  <a:spcPts val="0"/>
                </a:spcAft>
              </a:pPr>
              <a:r>
                <a:rPr lang="zh-CN" altLang="zh-CN" sz="1600" b="1" kern="100" dirty="0">
                  <a:latin typeface="+mn-ea"/>
                  <a:cs typeface="宋体" panose="02010600030101010101" pitchFamily="2" charset="-122"/>
                </a:rPr>
                <a:t>（</a:t>
              </a:r>
              <a:r>
                <a:rPr lang="en-US" altLang="zh-CN" sz="1600" b="1" kern="100" dirty="0">
                  <a:latin typeface="+mn-ea"/>
                  <a:cs typeface="宋体" panose="02010600030101010101" pitchFamily="2" charset="-122"/>
                </a:rPr>
                <a:t>2</a:t>
              </a:r>
              <a:r>
                <a:rPr lang="zh-CN" altLang="zh-CN" sz="1600" b="1" kern="100" dirty="0">
                  <a:latin typeface="+mn-ea"/>
                  <a:cs typeface="宋体" panose="02010600030101010101" pitchFamily="2" charset="-122"/>
                </a:rPr>
                <a:t>）执行“复制”命令即键盘快捷键</a:t>
              </a:r>
              <a:r>
                <a:rPr lang="en-US" altLang="zh-CN" sz="1600" b="1" kern="100" dirty="0">
                  <a:latin typeface="+mn-ea"/>
                  <a:cs typeface="宋体" panose="02010600030101010101" pitchFamily="2" charset="-122"/>
                </a:rPr>
                <a:t>Ctrl+C</a:t>
              </a:r>
              <a:r>
                <a:rPr lang="zh-CN" altLang="zh-CN" sz="1600" b="1" kern="100" dirty="0">
                  <a:latin typeface="+mn-ea"/>
                  <a:cs typeface="宋体" panose="02010600030101010101" pitchFamily="2" charset="-122"/>
                </a:rPr>
                <a:t>，可将刚才选中的关键帧进行复制。</a:t>
              </a:r>
              <a:endParaRPr lang="zh-CN" altLang="zh-CN" sz="1200" b="1" kern="100" dirty="0">
                <a:latin typeface="+mn-ea"/>
                <a:cs typeface="Times New Roman" panose="02020603050405020304" pitchFamily="18" charset="0"/>
              </a:endParaRPr>
            </a:p>
            <a:p>
              <a:pPr indent="304800" algn="just">
                <a:lnSpc>
                  <a:spcPct val="150000"/>
                </a:lnSpc>
                <a:spcAft>
                  <a:spcPts val="0"/>
                </a:spcAft>
              </a:pPr>
              <a:r>
                <a:rPr lang="zh-CN" altLang="zh-CN" sz="1600" b="1" kern="100" dirty="0">
                  <a:latin typeface="+mn-ea"/>
                  <a:cs typeface="宋体" panose="02010600030101010101" pitchFamily="2" charset="-122"/>
                </a:rPr>
                <a:t>（</a:t>
              </a:r>
              <a:r>
                <a:rPr lang="en-US" altLang="zh-CN" sz="1600" b="1" kern="100" dirty="0">
                  <a:latin typeface="+mn-ea"/>
                  <a:cs typeface="宋体" panose="02010600030101010101" pitchFamily="2" charset="-122"/>
                </a:rPr>
                <a:t>3</a:t>
              </a:r>
              <a:r>
                <a:rPr lang="zh-CN" altLang="zh-CN" sz="1600" b="1" kern="100" dirty="0">
                  <a:latin typeface="+mn-ea"/>
                  <a:cs typeface="宋体" panose="02010600030101010101" pitchFamily="2" charset="-122"/>
                </a:rPr>
                <a:t>）在“时间轴”面板中选择将要粘贴关键帧的图层，随后展开图层属性，将时间线拖拽到想要粘贴的时间点位置。</a:t>
              </a:r>
              <a:endParaRPr lang="zh-CN" altLang="zh-CN" sz="1200" b="1" kern="100" dirty="0">
                <a:latin typeface="+mn-ea"/>
                <a:cs typeface="Times New Roman" panose="02020603050405020304" pitchFamily="18" charset="0"/>
              </a:endParaRPr>
            </a:p>
            <a:p>
              <a:pPr indent="304800" algn="just">
                <a:lnSpc>
                  <a:spcPct val="150000"/>
                </a:lnSpc>
                <a:spcAft>
                  <a:spcPts val="0"/>
                </a:spcAft>
              </a:pPr>
              <a:r>
                <a:rPr lang="zh-CN" altLang="zh-CN" sz="1600" b="1" kern="100" dirty="0">
                  <a:latin typeface="+mn-ea"/>
                  <a:cs typeface="宋体" panose="02010600030101010101" pitchFamily="2" charset="-122"/>
                </a:rPr>
                <a:t>（</a:t>
              </a:r>
              <a:r>
                <a:rPr lang="en-US" altLang="zh-CN" sz="1600" b="1" kern="100" dirty="0">
                  <a:latin typeface="+mn-ea"/>
                  <a:cs typeface="宋体" panose="02010600030101010101" pitchFamily="2" charset="-122"/>
                </a:rPr>
                <a:t>4</a:t>
              </a:r>
              <a:r>
                <a:rPr lang="zh-CN" altLang="zh-CN" sz="1600" b="1" kern="100" dirty="0">
                  <a:latin typeface="+mn-ea"/>
                  <a:cs typeface="宋体" panose="02010600030101010101" pitchFamily="2" charset="-122"/>
                </a:rPr>
                <a:t>）选中“接受图层”的图层属性，然后执行“粘贴”命令即键盘快捷键</a:t>
              </a:r>
              <a:r>
                <a:rPr lang="en-US" altLang="zh-CN" sz="1600" b="1" kern="100" dirty="0">
                  <a:latin typeface="+mn-ea"/>
                  <a:cs typeface="宋体" panose="02010600030101010101" pitchFamily="2" charset="-122"/>
                </a:rPr>
                <a:t>Ctrl+V</a:t>
              </a:r>
              <a:r>
                <a:rPr lang="zh-CN" altLang="zh-CN" sz="1600" b="1" kern="100" dirty="0">
                  <a:latin typeface="+mn-ea"/>
                  <a:cs typeface="宋体" panose="02010600030101010101" pitchFamily="2" charset="-122"/>
                </a:rPr>
                <a:t>，可将刚才复制的关键帧粘贴到已选中的图层位置。</a:t>
              </a:r>
              <a:endParaRPr lang="zh-CN" altLang="zh-CN" sz="1200" b="1" kern="100" dirty="0">
                <a:effectLst/>
                <a:latin typeface="+mn-ea"/>
                <a:cs typeface="Times New Roman" panose="02020603050405020304" pitchFamily="18" charset="0"/>
              </a:endParaRPr>
            </a:p>
          </p:txBody>
        </p:sp>
      </p:grpSp>
      <p:sp>
        <p:nvSpPr>
          <p:cNvPr id="5" name="矩形 4"/>
          <p:cNvSpPr/>
          <p:nvPr/>
        </p:nvSpPr>
        <p:spPr>
          <a:xfrm>
            <a:off x="145823" y="4134177"/>
            <a:ext cx="11525276" cy="2723823"/>
          </a:xfrm>
          <a:prstGeom prst="rect">
            <a:avLst/>
          </a:prstGeom>
        </p:spPr>
        <p:txBody>
          <a:bodyPr wrap="square">
            <a:spAutoFit/>
          </a:bodyPr>
          <a:lstStyle/>
          <a:p>
            <a:pPr indent="306070" algn="just">
              <a:lnSpc>
                <a:spcPct val="150000"/>
              </a:lnSpc>
              <a:spcAft>
                <a:spcPts val="0"/>
              </a:spcAft>
            </a:pPr>
            <a:r>
              <a:rPr lang="zh-CN" altLang="zh-CN" b="1" kern="100" dirty="0">
                <a:solidFill>
                  <a:srgbClr val="FF0000"/>
                </a:solidFill>
                <a:latin typeface="+mn-ea"/>
                <a:cs typeface="宋体" panose="02010600030101010101" pitchFamily="2" charset="-122"/>
              </a:rPr>
              <a:t>技巧小贴士：</a:t>
            </a:r>
            <a:endParaRPr lang="zh-CN" altLang="zh-CN" sz="1400" kern="100" dirty="0">
              <a:solidFill>
                <a:srgbClr val="FF0000"/>
              </a:solidFill>
              <a:latin typeface="+mn-ea"/>
              <a:cs typeface="Times New Roman" panose="02020603050405020304" pitchFamily="18" charset="0"/>
            </a:endParaRPr>
          </a:p>
          <a:p>
            <a:pPr indent="304800" algn="just">
              <a:lnSpc>
                <a:spcPct val="150000"/>
              </a:lnSpc>
              <a:spcAft>
                <a:spcPts val="0"/>
              </a:spcAft>
            </a:pPr>
            <a:r>
              <a:rPr lang="zh-CN" altLang="zh-CN" kern="100" dirty="0">
                <a:solidFill>
                  <a:srgbClr val="FF0000"/>
                </a:solidFill>
                <a:latin typeface="+mn-ea"/>
                <a:cs typeface="宋体" panose="02010600030101010101" pitchFamily="2" charset="-122"/>
              </a:rPr>
              <a:t>（</a:t>
            </a:r>
            <a:r>
              <a:rPr lang="en-US" altLang="zh-CN" kern="100" dirty="0">
                <a:solidFill>
                  <a:srgbClr val="FF0000"/>
                </a:solidFill>
                <a:latin typeface="+mn-ea"/>
                <a:cs typeface="宋体" panose="02010600030101010101" pitchFamily="2" charset="-122"/>
              </a:rPr>
              <a:t>1</a:t>
            </a:r>
            <a:r>
              <a:rPr lang="zh-CN" altLang="zh-CN" kern="100" dirty="0">
                <a:solidFill>
                  <a:srgbClr val="FF0000"/>
                </a:solidFill>
                <a:latin typeface="+mn-ea"/>
                <a:cs typeface="宋体" panose="02010600030101010101" pitchFamily="2" charset="-122"/>
              </a:rPr>
              <a:t>）如果复制关键帧和原图层为相同属性</a:t>
            </a:r>
            <a:r>
              <a:rPr lang="en-US" altLang="zh-CN" kern="100" dirty="0">
                <a:solidFill>
                  <a:srgbClr val="FF0000"/>
                </a:solidFill>
                <a:latin typeface="+mn-ea"/>
                <a:cs typeface="宋体" panose="02010600030101010101" pitchFamily="2" charset="-122"/>
              </a:rPr>
              <a:t>(</a:t>
            </a:r>
            <a:r>
              <a:rPr lang="zh-CN" altLang="zh-CN" kern="100" dirty="0">
                <a:solidFill>
                  <a:srgbClr val="FF0000"/>
                </a:solidFill>
                <a:latin typeface="+mn-ea"/>
                <a:cs typeface="宋体" panose="02010600030101010101" pitchFamily="2" charset="-122"/>
              </a:rPr>
              <a:t>比如复制了“缩放”图层中的关键帧，而粘贴的目标图层也是“缩放”图层</a:t>
            </a:r>
            <a:r>
              <a:rPr lang="en-US" altLang="zh-CN" kern="100" dirty="0">
                <a:solidFill>
                  <a:srgbClr val="FF0000"/>
                </a:solidFill>
                <a:latin typeface="+mn-ea"/>
                <a:cs typeface="宋体" panose="02010600030101010101" pitchFamily="2" charset="-122"/>
              </a:rPr>
              <a:t>)</a:t>
            </a:r>
            <a:r>
              <a:rPr lang="zh-CN" altLang="zh-CN" kern="100" dirty="0">
                <a:solidFill>
                  <a:srgbClr val="FF0000"/>
                </a:solidFill>
                <a:latin typeface="+mn-ea"/>
                <a:cs typeface="宋体" panose="02010600030101010101" pitchFamily="2" charset="-122"/>
              </a:rPr>
              <a:t>，那么直接单击接受图层，随后操作“粘贴”命令即可粘贴关键帧，无需其它操作。</a:t>
            </a:r>
            <a:endParaRPr lang="zh-CN" altLang="zh-CN" sz="1400" kern="100" dirty="0">
              <a:solidFill>
                <a:srgbClr val="FF0000"/>
              </a:solidFill>
              <a:latin typeface="+mn-ea"/>
              <a:cs typeface="Times New Roman" panose="02020603050405020304" pitchFamily="18" charset="0"/>
            </a:endParaRPr>
          </a:p>
          <a:p>
            <a:pPr indent="304800" algn="just">
              <a:lnSpc>
                <a:spcPct val="150000"/>
              </a:lnSpc>
              <a:spcAft>
                <a:spcPts val="0"/>
              </a:spcAft>
            </a:pPr>
            <a:r>
              <a:rPr lang="zh-CN" altLang="zh-CN" kern="100" dirty="0">
                <a:solidFill>
                  <a:srgbClr val="FF0000"/>
                </a:solidFill>
                <a:latin typeface="+mn-ea"/>
                <a:cs typeface="宋体" panose="02010600030101010101" pitchFamily="2" charset="-122"/>
              </a:rPr>
              <a:t>（</a:t>
            </a:r>
            <a:r>
              <a:rPr lang="en-US" altLang="zh-CN" kern="100" dirty="0">
                <a:solidFill>
                  <a:srgbClr val="FF0000"/>
                </a:solidFill>
                <a:latin typeface="+mn-ea"/>
                <a:cs typeface="宋体" panose="02010600030101010101" pitchFamily="2" charset="-122"/>
              </a:rPr>
              <a:t>2</a:t>
            </a:r>
            <a:r>
              <a:rPr lang="zh-CN" altLang="zh-CN" kern="100" dirty="0">
                <a:solidFill>
                  <a:srgbClr val="FF0000"/>
                </a:solidFill>
                <a:latin typeface="+mn-ea"/>
                <a:cs typeface="宋体" panose="02010600030101010101" pitchFamily="2" charset="-122"/>
              </a:rPr>
              <a:t>）如果复制关键帧和原图层为不同属性，那么需要选择接受图层的目标属性图层才能粘贴关键帧</a:t>
            </a:r>
            <a:r>
              <a:rPr lang="en-US" altLang="zh-CN" kern="100" dirty="0">
                <a:solidFill>
                  <a:srgbClr val="FF0000"/>
                </a:solidFill>
                <a:latin typeface="+mn-ea"/>
                <a:cs typeface="宋体" panose="02010600030101010101" pitchFamily="2" charset="-122"/>
              </a:rPr>
              <a:t>(</a:t>
            </a:r>
            <a:r>
              <a:rPr lang="zh-CN" altLang="zh-CN" kern="100" dirty="0">
                <a:solidFill>
                  <a:srgbClr val="FF0000"/>
                </a:solidFill>
                <a:latin typeface="+mn-ea"/>
                <a:cs typeface="宋体" panose="02010600030101010101" pitchFamily="2" charset="-122"/>
              </a:rPr>
              <a:t>即需要点开接受图层的图层属性，随后单击相应的目标图层</a:t>
            </a:r>
            <a:r>
              <a:rPr lang="en-US" altLang="zh-CN" kern="100" dirty="0">
                <a:solidFill>
                  <a:srgbClr val="FF0000"/>
                </a:solidFill>
                <a:latin typeface="+mn-ea"/>
                <a:cs typeface="宋体" panose="02010600030101010101" pitchFamily="2" charset="-122"/>
              </a:rPr>
              <a:t>)</a:t>
            </a:r>
            <a:r>
              <a:rPr lang="zh-CN" altLang="zh-CN" kern="100" dirty="0">
                <a:solidFill>
                  <a:srgbClr val="FF0000"/>
                </a:solidFill>
                <a:latin typeface="+mn-ea"/>
                <a:cs typeface="宋体" panose="02010600030101010101" pitchFamily="2" charset="-122"/>
              </a:rPr>
              <a:t>。</a:t>
            </a:r>
            <a:endParaRPr lang="zh-CN" altLang="zh-CN" sz="1400" kern="100" dirty="0">
              <a:solidFill>
                <a:srgbClr val="FF0000"/>
              </a:solidFill>
              <a:latin typeface="+mn-ea"/>
              <a:cs typeface="Times New Roman" panose="02020603050405020304" pitchFamily="18" charset="0"/>
            </a:endParaRPr>
          </a:p>
          <a:p>
            <a:r>
              <a:rPr lang="zh-CN" altLang="zh-CN" kern="100" dirty="0">
                <a:solidFill>
                  <a:srgbClr val="FF0000"/>
                </a:solidFill>
                <a:latin typeface="+mn-ea"/>
                <a:cs typeface="宋体" panose="02010600030101010101" pitchFamily="2" charset="-122"/>
              </a:rPr>
              <a:t>注意：如果复制的关键帧位置与粘贴的关键帧位置在同一时间位置，此时粘贴的关键帧信息将会覆盖原有的关键帧属性。</a:t>
            </a:r>
            <a:endParaRPr lang="zh-CN" altLang="en-US" dirty="0">
              <a:solidFill>
                <a:srgbClr val="FF0000"/>
              </a:solidFill>
              <a:latin typeface="+mn-ea"/>
            </a:endParaRPr>
          </a:p>
        </p:txBody>
      </p:sp>
    </p:spTree>
    <p:custDataLst>
      <p:tags r:id="rId1"/>
    </p:custDataLst>
    <p:extLst>
      <p:ext uri="{BB962C8B-B14F-4D97-AF65-F5344CB8AC3E}">
        <p14:creationId xmlns:p14="http://schemas.microsoft.com/office/powerpoint/2010/main" val="340229586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圆角矩形 6"/>
          <p:cNvSpPr/>
          <p:nvPr>
            <p:custDataLst>
              <p:tags r:id="rId1"/>
            </p:custDataLst>
          </p:nvPr>
        </p:nvSpPr>
        <p:spPr>
          <a:xfrm>
            <a:off x="2592452" y="293914"/>
            <a:ext cx="9392719" cy="6221186"/>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p>
        </p:txBody>
      </p:sp>
      <p:grpSp>
        <p:nvGrpSpPr>
          <p:cNvPr id="3" name="组合 2"/>
          <p:cNvGrpSpPr/>
          <p:nvPr/>
        </p:nvGrpSpPr>
        <p:grpSpPr>
          <a:xfrm>
            <a:off x="345595" y="923702"/>
            <a:ext cx="1729464" cy="1088374"/>
            <a:chOff x="360594" y="1901511"/>
            <a:chExt cx="1729464" cy="1088374"/>
          </a:xfrm>
        </p:grpSpPr>
        <p:sp>
          <p:nvSpPr>
            <p:cNvPr id="4" name="矩形: 圆角 41"/>
            <p:cNvSpPr/>
            <p:nvPr/>
          </p:nvSpPr>
          <p:spPr>
            <a:xfrm>
              <a:off x="360594" y="1901511"/>
              <a:ext cx="1729464" cy="1088374"/>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487142" y="2039538"/>
              <a:ext cx="1472283" cy="830997"/>
            </a:xfrm>
            <a:prstGeom prst="rect">
              <a:avLst/>
            </a:prstGeom>
            <a:noFill/>
          </p:spPr>
          <p:txBody>
            <a:bodyPr wrap="square" rtlCol="0">
              <a:spAutoFit/>
            </a:bodyPr>
            <a:lstStyle/>
            <a:p>
              <a:pPr algn="ctr"/>
              <a:r>
                <a:rPr lang="zh-CN" altLang="en-US" sz="2400" b="1" dirty="0" smtClean="0">
                  <a:solidFill>
                    <a:schemeClr val="bg1"/>
                  </a:solidFill>
                </a:rPr>
                <a:t> 删除</a:t>
              </a:r>
              <a:endParaRPr lang="en-US" altLang="zh-CN" sz="2400" b="1" dirty="0" smtClean="0">
                <a:solidFill>
                  <a:schemeClr val="bg1"/>
                </a:solidFill>
              </a:endParaRPr>
            </a:p>
            <a:p>
              <a:pPr algn="ctr"/>
              <a:r>
                <a:rPr lang="zh-CN" altLang="en-US" sz="2400" b="1" dirty="0" smtClean="0">
                  <a:solidFill>
                    <a:schemeClr val="bg1"/>
                  </a:solidFill>
                </a:rPr>
                <a:t>关键帧</a:t>
              </a:r>
              <a:endParaRPr lang="en-US" altLang="zh-CN" sz="2400" b="1" dirty="0" smtClean="0">
                <a:solidFill>
                  <a:schemeClr val="bg1"/>
                </a:solidFill>
              </a:endParaRPr>
            </a:p>
          </p:txBody>
        </p:sp>
      </p:grpSp>
      <p:sp>
        <p:nvSpPr>
          <p:cNvPr id="6" name="等腰三角形 5"/>
          <p:cNvSpPr/>
          <p:nvPr/>
        </p:nvSpPr>
        <p:spPr>
          <a:xfrm rot="16200000">
            <a:off x="2217904" y="1375731"/>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2494477" y="162122"/>
            <a:ext cx="9405222" cy="7850593"/>
            <a:chOff x="2585124" y="203469"/>
            <a:chExt cx="9405222" cy="7850593"/>
          </a:xfrm>
        </p:grpSpPr>
        <p:sp>
          <p:nvSpPr>
            <p:cNvPr id="9" name="矩形 8"/>
            <p:cNvSpPr/>
            <p:nvPr/>
          </p:nvSpPr>
          <p:spPr>
            <a:xfrm>
              <a:off x="2585124" y="203469"/>
              <a:ext cx="9307247" cy="3323987"/>
            </a:xfrm>
            <a:prstGeom prst="rect">
              <a:avLst/>
            </a:prstGeom>
          </p:spPr>
          <p:txBody>
            <a:bodyPr wrap="square">
              <a:spAutoFit/>
            </a:bodyPr>
            <a:lstStyle/>
            <a:p>
              <a:pPr indent="304800" algn="just">
                <a:lnSpc>
                  <a:spcPct val="150000"/>
                </a:lnSpc>
                <a:spcAft>
                  <a:spcPts val="0"/>
                </a:spcAft>
              </a:pPr>
              <a:r>
                <a:rPr lang="zh-CN" altLang="zh-CN" sz="2800" kern="100" dirty="0">
                  <a:latin typeface="微软雅黑" panose="020B0503020204020204" pitchFamily="34" charset="-122"/>
                  <a:ea typeface="微软雅黑" panose="020B0503020204020204" pitchFamily="34" charset="-122"/>
                  <a:cs typeface="宋体" panose="02010600030101010101" pitchFamily="2" charset="-122"/>
                </a:rPr>
                <a:t>删除关键帧也有很多的方法，常用的方式有以下</a:t>
              </a:r>
              <a:r>
                <a:rPr lang="en-US" altLang="zh-CN" sz="2800" kern="100" dirty="0">
                  <a:latin typeface="微软雅黑" panose="020B0503020204020204" pitchFamily="34" charset="-122"/>
                  <a:ea typeface="微软雅黑" panose="020B0503020204020204" pitchFamily="34" charset="-122"/>
                  <a:cs typeface="宋体" panose="02010600030101010101" pitchFamily="2" charset="-122"/>
                </a:rPr>
                <a:t>4</a:t>
              </a:r>
              <a:r>
                <a:rPr lang="zh-CN" altLang="zh-CN" sz="2800" kern="100" dirty="0">
                  <a:latin typeface="微软雅黑" panose="020B0503020204020204" pitchFamily="34" charset="-122"/>
                  <a:ea typeface="微软雅黑" panose="020B0503020204020204" pitchFamily="34" charset="-122"/>
                  <a:cs typeface="宋体" panose="02010600030101010101" pitchFamily="2" charset="-122"/>
                </a:rPr>
                <a:t>种：</a:t>
              </a:r>
              <a:endParaRPr lang="zh-CN" altLang="zh-CN" sz="2000" kern="100" dirty="0">
                <a:latin typeface="微软雅黑" panose="020B0503020204020204" pitchFamily="34" charset="-122"/>
                <a:ea typeface="微软雅黑" panose="020B0503020204020204" pitchFamily="34" charset="-122"/>
                <a:cs typeface="Times New Roman" panose="02020603050405020304" pitchFamily="18" charset="0"/>
              </a:endParaRPr>
            </a:p>
            <a:p>
              <a:pPr indent="304800" algn="just">
                <a:lnSpc>
                  <a:spcPct val="150000"/>
                </a:lnSpc>
                <a:spcAft>
                  <a:spcPts val="0"/>
                </a:spcAft>
              </a:pPr>
              <a:r>
                <a:rPr lang="zh-CN" altLang="zh-CN" sz="2800" kern="100" dirty="0">
                  <a:latin typeface="微软雅黑" panose="020B0503020204020204" pitchFamily="34" charset="-122"/>
                  <a:ea typeface="微软雅黑" panose="020B0503020204020204" pitchFamily="34" charset="-122"/>
                  <a:cs typeface="宋体" panose="02010600030101010101" pitchFamily="2" charset="-122"/>
                </a:rPr>
                <a:t>第</a:t>
              </a:r>
              <a:r>
                <a:rPr lang="en-US" altLang="zh-CN" sz="2800" kern="100" dirty="0">
                  <a:latin typeface="微软雅黑" panose="020B0503020204020204" pitchFamily="34" charset="-122"/>
                  <a:ea typeface="微软雅黑" panose="020B0503020204020204" pitchFamily="34" charset="-122"/>
                  <a:cs typeface="宋体" panose="02010600030101010101" pitchFamily="2" charset="-122"/>
                </a:rPr>
                <a:t>1</a:t>
              </a:r>
              <a:r>
                <a:rPr lang="zh-CN" altLang="zh-CN" sz="2800" kern="100" dirty="0">
                  <a:latin typeface="微软雅黑" panose="020B0503020204020204" pitchFamily="34" charset="-122"/>
                  <a:ea typeface="微软雅黑" panose="020B0503020204020204" pitchFamily="34" charset="-122"/>
                  <a:cs typeface="宋体" panose="02010600030101010101" pitchFamily="2" charset="-122"/>
                </a:rPr>
                <a:t>种：选中一个或多个关键帧，执行“编辑</a:t>
              </a:r>
              <a:r>
                <a:rPr lang="en-US" altLang="zh-CN" sz="2800" kern="100" dirty="0">
                  <a:latin typeface="微软雅黑" panose="020B0503020204020204" pitchFamily="34" charset="-122"/>
                  <a:ea typeface="微软雅黑" panose="020B0503020204020204" pitchFamily="34" charset="-122"/>
                  <a:cs typeface="宋体" panose="02010600030101010101" pitchFamily="2" charset="-122"/>
                </a:rPr>
                <a:t>&gt;</a:t>
              </a:r>
              <a:r>
                <a:rPr lang="zh-CN" altLang="zh-CN" sz="2800" kern="100" dirty="0">
                  <a:latin typeface="微软雅黑" panose="020B0503020204020204" pitchFamily="34" charset="-122"/>
                  <a:ea typeface="微软雅黑" panose="020B0503020204020204" pitchFamily="34" charset="-122"/>
                  <a:cs typeface="宋体" panose="02010600030101010101" pitchFamily="2" charset="-122"/>
                </a:rPr>
                <a:t>清除”菜单命令。</a:t>
              </a:r>
              <a:endParaRPr lang="zh-CN" altLang="zh-CN" sz="2000" kern="100" dirty="0">
                <a:latin typeface="微软雅黑" panose="020B0503020204020204" pitchFamily="34" charset="-122"/>
                <a:ea typeface="微软雅黑" panose="020B0503020204020204" pitchFamily="34" charset="-122"/>
                <a:cs typeface="Times New Roman" panose="02020603050405020304" pitchFamily="18" charset="0"/>
              </a:endParaRPr>
            </a:p>
            <a:p>
              <a:pPr indent="304800" algn="just">
                <a:lnSpc>
                  <a:spcPct val="150000"/>
                </a:lnSpc>
                <a:spcAft>
                  <a:spcPts val="0"/>
                </a:spcAft>
              </a:pPr>
              <a:r>
                <a:rPr lang="zh-CN" altLang="zh-CN" sz="2800" kern="100" dirty="0">
                  <a:latin typeface="微软雅黑" panose="020B0503020204020204" pitchFamily="34" charset="-122"/>
                  <a:ea typeface="微软雅黑" panose="020B0503020204020204" pitchFamily="34" charset="-122"/>
                  <a:cs typeface="宋体" panose="02010600030101010101" pitchFamily="2" charset="-122"/>
                </a:rPr>
                <a:t>第</a:t>
              </a:r>
              <a:r>
                <a:rPr lang="en-US" altLang="zh-CN" sz="2800" kern="100" dirty="0">
                  <a:latin typeface="微软雅黑" panose="020B0503020204020204" pitchFamily="34" charset="-122"/>
                  <a:ea typeface="微软雅黑" panose="020B0503020204020204" pitchFamily="34" charset="-122"/>
                  <a:cs typeface="宋体" panose="02010600030101010101" pitchFamily="2" charset="-122"/>
                </a:rPr>
                <a:t>2</a:t>
              </a:r>
              <a:r>
                <a:rPr lang="zh-CN" altLang="zh-CN" sz="2800" kern="100" dirty="0">
                  <a:latin typeface="微软雅黑" panose="020B0503020204020204" pitchFamily="34" charset="-122"/>
                  <a:ea typeface="微软雅黑" panose="020B0503020204020204" pitchFamily="34" charset="-122"/>
                  <a:cs typeface="宋体" panose="02010600030101010101" pitchFamily="2" charset="-122"/>
                </a:rPr>
                <a:t>种，选中一个或多个关键帧，按</a:t>
              </a:r>
              <a:r>
                <a:rPr lang="en-US" altLang="zh-CN" sz="2800" kern="100" dirty="0">
                  <a:latin typeface="微软雅黑" panose="020B0503020204020204" pitchFamily="34" charset="-122"/>
                  <a:ea typeface="微软雅黑" panose="020B0503020204020204" pitchFamily="34" charset="-122"/>
                  <a:cs typeface="宋体" panose="02010600030101010101" pitchFamily="2" charset="-122"/>
                </a:rPr>
                <a:t>Delete</a:t>
              </a:r>
              <a:r>
                <a:rPr lang="zh-CN" altLang="zh-CN" sz="2800" kern="100" dirty="0">
                  <a:latin typeface="微软雅黑" panose="020B0503020204020204" pitchFamily="34" charset="-122"/>
                  <a:ea typeface="微软雅黑" panose="020B0503020204020204" pitchFamily="34" charset="-122"/>
                  <a:cs typeface="宋体" panose="02010600030101010101" pitchFamily="2" charset="-122"/>
                </a:rPr>
                <a:t>键执行删除操作。</a:t>
              </a:r>
              <a:endParaRPr lang="zh-CN"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0" name="Rectangle 5"/>
            <p:cNvSpPr>
              <a:spLocks noChangeArrowheads="1"/>
            </p:cNvSpPr>
            <p:nvPr/>
          </p:nvSpPr>
          <p:spPr bwMode="auto">
            <a:xfrm>
              <a:off x="2650441" y="3191192"/>
              <a:ext cx="9339905" cy="48628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indent="304800" eaLnBrk="0" fontAlgn="base" hangingPunct="0">
                <a:lnSpc>
                  <a:spcPct val="150000"/>
                </a:lnSpc>
                <a:spcBef>
                  <a:spcPct val="0"/>
                </a:spcBef>
                <a:spcAft>
                  <a:spcPct val="0"/>
                </a:spcAft>
              </a:pPr>
              <a:r>
                <a:rPr kumimoji="0" lang="zh-CN" altLang="zh-CN" sz="28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第</a:t>
              </a:r>
              <a:r>
                <a:rPr kumimoji="0" lang="en-US" altLang="zh-CN" sz="28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3</a:t>
              </a:r>
              <a:r>
                <a:rPr kumimoji="0" lang="zh-CN" altLang="en-US" sz="28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种，当时间指针对齐当前关键帧时，单击“添加或删除关键帧”按钮      </a:t>
              </a:r>
              <a:r>
                <a:rPr lang="zh-CN" altLang="zh-CN" sz="2800" dirty="0" smtClean="0">
                  <a:latin typeface="微软雅黑" panose="020B0503020204020204" pitchFamily="34" charset="-122"/>
                  <a:ea typeface="微软雅黑" panose="020B0503020204020204" pitchFamily="34" charset="-122"/>
                  <a:cs typeface="宋体" panose="02010600030101010101" pitchFamily="2" charset="-122"/>
                </a:rPr>
                <a:t>即</a:t>
              </a:r>
              <a:r>
                <a:rPr lang="zh-CN" altLang="zh-CN" sz="2800" dirty="0">
                  <a:latin typeface="微软雅黑" panose="020B0503020204020204" pitchFamily="34" charset="-122"/>
                  <a:ea typeface="微软雅黑" panose="020B0503020204020204" pitchFamily="34" charset="-122"/>
                  <a:cs typeface="宋体" panose="02010600030101010101" pitchFamily="2" charset="-122"/>
                </a:rPr>
                <a:t>可删除当前关键帧</a:t>
              </a:r>
              <a:r>
                <a:rPr lang="zh-CN" altLang="zh-CN" sz="2800" dirty="0" smtClean="0">
                  <a:latin typeface="微软雅黑" panose="020B0503020204020204" pitchFamily="34" charset="-122"/>
                  <a:ea typeface="微软雅黑" panose="020B0503020204020204" pitchFamily="34" charset="-122"/>
                  <a:cs typeface="宋体" panose="02010600030101010101" pitchFamily="2" charset="-122"/>
                </a:rPr>
                <a:t>。</a:t>
              </a:r>
              <a:endParaRPr lang="en-US" altLang="zh-CN" sz="2800" dirty="0" smtClean="0">
                <a:latin typeface="微软雅黑" panose="020B0503020204020204" pitchFamily="34" charset="-122"/>
                <a:ea typeface="微软雅黑" panose="020B0503020204020204" pitchFamily="34" charset="-122"/>
                <a:cs typeface="宋体" panose="02010600030101010101" pitchFamily="2" charset="-122"/>
              </a:endParaRPr>
            </a:p>
            <a:p>
              <a:pPr indent="304800" eaLnBrk="0" fontAlgn="base" hangingPunct="0">
                <a:lnSpc>
                  <a:spcPct val="150000"/>
                </a:lnSpc>
                <a:spcBef>
                  <a:spcPct val="0"/>
                </a:spcBef>
                <a:spcAft>
                  <a:spcPct val="0"/>
                </a:spcAft>
              </a:pPr>
              <a:r>
                <a:rPr lang="zh-CN" altLang="zh-CN" sz="2800" dirty="0">
                  <a:latin typeface="微软雅黑" panose="020B0503020204020204" pitchFamily="34" charset="-122"/>
                  <a:ea typeface="微软雅黑" panose="020B0503020204020204" pitchFamily="34" charset="-122"/>
                </a:rPr>
                <a:t>第</a:t>
              </a:r>
              <a:r>
                <a:rPr lang="en-US" altLang="zh-CN" sz="2800" dirty="0">
                  <a:latin typeface="微软雅黑" panose="020B0503020204020204" pitchFamily="34" charset="-122"/>
                  <a:ea typeface="微软雅黑" panose="020B0503020204020204" pitchFamily="34" charset="-122"/>
                </a:rPr>
                <a:t>4</a:t>
              </a:r>
              <a:r>
                <a:rPr lang="zh-CN" altLang="zh-CN" sz="2800" dirty="0">
                  <a:latin typeface="微软雅黑" panose="020B0503020204020204" pitchFamily="34" charset="-122"/>
                  <a:ea typeface="微软雅黑" panose="020B0503020204020204" pitchFamily="34" charset="-122"/>
                </a:rPr>
                <a:t>种，如需删除某属性的所有关键帧，那么选中属性名称</a:t>
              </a:r>
              <a:r>
                <a:rPr lang="en-US" altLang="zh-CN" sz="2800" dirty="0">
                  <a:latin typeface="微软雅黑" panose="020B0503020204020204" pitchFamily="34" charset="-122"/>
                  <a:ea typeface="微软雅黑" panose="020B0503020204020204" pitchFamily="34" charset="-122"/>
                </a:rPr>
                <a:t>(</a:t>
              </a:r>
              <a:r>
                <a:rPr lang="zh-CN" altLang="zh-CN" sz="2800" dirty="0">
                  <a:latin typeface="微软雅黑" panose="020B0503020204020204" pitchFamily="34" charset="-122"/>
                  <a:ea typeface="微软雅黑" panose="020B0503020204020204" pitchFamily="34" charset="-122"/>
                </a:rPr>
                <a:t>即可选中该属性中的所有关键帧</a:t>
              </a:r>
              <a:r>
                <a:rPr lang="en-US" altLang="zh-CN" sz="2800" dirty="0">
                  <a:latin typeface="微软雅黑" panose="020B0503020204020204" pitchFamily="34" charset="-122"/>
                  <a:ea typeface="微软雅黑" panose="020B0503020204020204" pitchFamily="34" charset="-122"/>
                </a:rPr>
                <a:t>)</a:t>
              </a:r>
              <a:r>
                <a:rPr lang="zh-CN" altLang="zh-CN" sz="2800" dirty="0">
                  <a:latin typeface="微软雅黑" panose="020B0503020204020204" pitchFamily="34" charset="-122"/>
                  <a:ea typeface="微软雅黑" panose="020B0503020204020204" pitchFamily="34" charset="-122"/>
                </a:rPr>
                <a:t>，按</a:t>
              </a:r>
              <a:r>
                <a:rPr lang="en-US" altLang="zh-CN" sz="2800" dirty="0">
                  <a:latin typeface="微软雅黑" panose="020B0503020204020204" pitchFamily="34" charset="-122"/>
                  <a:ea typeface="微软雅黑" panose="020B0503020204020204" pitchFamily="34" charset="-122"/>
                </a:rPr>
                <a:t>Delete</a:t>
              </a:r>
              <a:r>
                <a:rPr lang="zh-CN" altLang="zh-CN" sz="2800" dirty="0">
                  <a:latin typeface="微软雅黑" panose="020B0503020204020204" pitchFamily="34" charset="-122"/>
                  <a:ea typeface="微软雅黑" panose="020B0503020204020204" pitchFamily="34" charset="-122"/>
                </a:rPr>
                <a:t>键删除即可。</a:t>
              </a:r>
            </a:p>
            <a:p>
              <a:pPr indent="304800" eaLnBrk="0" fontAlgn="base" hangingPunct="0">
                <a:lnSpc>
                  <a:spcPct val="150000"/>
                </a:lnSpc>
                <a:spcBef>
                  <a:spcPct val="0"/>
                </a:spcBef>
                <a:spcAft>
                  <a:spcPct val="0"/>
                </a:spcAft>
              </a:pPr>
              <a:endParaRPr lang="zh-CN" altLang="zh-CN" sz="4000" dirty="0">
                <a:latin typeface="Arial" panose="020B0604020202020204" pitchFamily="34" charset="0"/>
              </a:endParaRPr>
            </a:p>
            <a:p>
              <a:pPr marL="0" marR="0" lvl="0" indent="304800" algn="l" defTabSz="914400" rtl="0" eaLnBrk="0" fontAlgn="base" latinLnBrk="0" hangingPunct="0">
                <a:lnSpc>
                  <a:spcPct val="100000"/>
                </a:lnSpc>
                <a:spcBef>
                  <a:spcPct val="0"/>
                </a:spcBef>
                <a:spcAft>
                  <a:spcPct val="0"/>
                </a:spcAft>
                <a:buClrTx/>
                <a:buSzTx/>
                <a:buFontTx/>
                <a:buNone/>
                <a:tabLst/>
              </a:pPr>
              <a:endParaRPr kumimoji="0" lang="zh-CN" altLang="en-US" sz="4000" b="0" i="0" u="none" strike="noStrike" cap="none" normalizeH="0" baseline="0" dirty="0" smtClean="0">
                <a:ln>
                  <a:noFill/>
                </a:ln>
                <a:solidFill>
                  <a:schemeClr val="tx1"/>
                </a:solidFill>
                <a:effectLst/>
                <a:latin typeface="Arial" panose="020B0604020202020204" pitchFamily="34" charset="0"/>
              </a:endParaRPr>
            </a:p>
          </p:txBody>
        </p:sp>
      </p:grpSp>
      <p:pic>
        <p:nvPicPr>
          <p:cNvPr id="1028" name="图片 109286406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81383" y="3941583"/>
            <a:ext cx="440947" cy="46767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37480931"/>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圆角矩形 6"/>
          <p:cNvSpPr/>
          <p:nvPr>
            <p:custDataLst>
              <p:tags r:id="rId1"/>
            </p:custDataLst>
          </p:nvPr>
        </p:nvSpPr>
        <p:spPr>
          <a:xfrm>
            <a:off x="5589266" y="4076582"/>
            <a:ext cx="6475348" cy="2356878"/>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p>
        </p:txBody>
      </p:sp>
      <p:sp>
        <p:nvSpPr>
          <p:cNvPr id="15" name="圆角矩形 6"/>
          <p:cNvSpPr/>
          <p:nvPr>
            <p:custDataLst>
              <p:tags r:id="rId2"/>
            </p:custDataLst>
          </p:nvPr>
        </p:nvSpPr>
        <p:spPr>
          <a:xfrm>
            <a:off x="2552466" y="208393"/>
            <a:ext cx="6346605" cy="3498193"/>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p>
        </p:txBody>
      </p:sp>
      <p:grpSp>
        <p:nvGrpSpPr>
          <p:cNvPr id="3" name="组合 2"/>
          <p:cNvGrpSpPr/>
          <p:nvPr/>
        </p:nvGrpSpPr>
        <p:grpSpPr>
          <a:xfrm>
            <a:off x="345595" y="923702"/>
            <a:ext cx="1729464" cy="1088374"/>
            <a:chOff x="360594" y="1901511"/>
            <a:chExt cx="1729464" cy="1088374"/>
          </a:xfrm>
        </p:grpSpPr>
        <p:sp>
          <p:nvSpPr>
            <p:cNvPr id="4" name="矩形: 圆角 41"/>
            <p:cNvSpPr/>
            <p:nvPr/>
          </p:nvSpPr>
          <p:spPr>
            <a:xfrm>
              <a:off x="360594" y="1901511"/>
              <a:ext cx="1729464" cy="1088374"/>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487142" y="2039538"/>
              <a:ext cx="1472283" cy="830997"/>
            </a:xfrm>
            <a:prstGeom prst="rect">
              <a:avLst/>
            </a:prstGeom>
            <a:noFill/>
          </p:spPr>
          <p:txBody>
            <a:bodyPr wrap="square" rtlCol="0">
              <a:spAutoFit/>
            </a:bodyPr>
            <a:lstStyle/>
            <a:p>
              <a:pPr algn="ctr"/>
              <a:r>
                <a:rPr lang="zh-CN" altLang="en-US" sz="2400" b="1" dirty="0" smtClean="0">
                  <a:solidFill>
                    <a:schemeClr val="bg1"/>
                  </a:solidFill>
                </a:rPr>
                <a:t> 插值</a:t>
              </a:r>
              <a:endParaRPr lang="en-US" altLang="zh-CN" sz="2400" b="1" dirty="0" smtClean="0">
                <a:solidFill>
                  <a:schemeClr val="bg1"/>
                </a:solidFill>
              </a:endParaRPr>
            </a:p>
            <a:p>
              <a:pPr algn="ctr"/>
              <a:r>
                <a:rPr lang="zh-CN" altLang="en-US" sz="2400" b="1" dirty="0" smtClean="0">
                  <a:solidFill>
                    <a:schemeClr val="bg1"/>
                  </a:solidFill>
                </a:rPr>
                <a:t>方式</a:t>
              </a:r>
              <a:endParaRPr lang="en-US" altLang="zh-CN" sz="2400" b="1" dirty="0" smtClean="0">
                <a:solidFill>
                  <a:schemeClr val="bg1"/>
                </a:solidFill>
              </a:endParaRPr>
            </a:p>
          </p:txBody>
        </p:sp>
      </p:grpSp>
      <p:sp>
        <p:nvSpPr>
          <p:cNvPr id="6" name="等腰三角形 5"/>
          <p:cNvSpPr/>
          <p:nvPr/>
        </p:nvSpPr>
        <p:spPr>
          <a:xfrm rot="16200000">
            <a:off x="2217904" y="1375731"/>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2674097" y="257086"/>
            <a:ext cx="6096000" cy="3271280"/>
          </a:xfrm>
          <a:prstGeom prst="rect">
            <a:avLst/>
          </a:prstGeom>
        </p:spPr>
        <p:txBody>
          <a:bodyPr>
            <a:spAutoFit/>
          </a:bodyPr>
          <a:lstStyle/>
          <a:p>
            <a:pPr indent="304800" algn="just">
              <a:lnSpc>
                <a:spcPct val="150000"/>
              </a:lnSpc>
              <a:spcAft>
                <a:spcPts val="0"/>
              </a:spcAft>
            </a:pPr>
            <a:r>
              <a:rPr lang="zh-CN" altLang="zh-CN" sz="2000" kern="100" dirty="0">
                <a:latin typeface="+mn-ea"/>
                <a:cs typeface="宋体" panose="02010600030101010101" pitchFamily="2" charset="-122"/>
              </a:rPr>
              <a:t>插值就是在两个已知的数据之间以一定方式插入未知数据的过程。在数字视频制作中就意味着在两个关键帧之间插入新的数值，使用插值可以制作出更加自然的动画效果。如果要改变关键帧的插值方式，可以选择需要调整的一个或多个关键帧，然后执行“动画</a:t>
            </a:r>
            <a:r>
              <a:rPr lang="en-US" altLang="zh-CN" sz="2000" kern="100" dirty="0">
                <a:latin typeface="+mn-ea"/>
                <a:cs typeface="宋体" panose="02010600030101010101" pitchFamily="2" charset="-122"/>
              </a:rPr>
              <a:t>&gt;</a:t>
            </a:r>
            <a:r>
              <a:rPr lang="zh-CN" altLang="zh-CN" sz="2000" kern="100" dirty="0">
                <a:latin typeface="+mn-ea"/>
                <a:cs typeface="宋体" panose="02010600030101010101" pitchFamily="2" charset="-122"/>
              </a:rPr>
              <a:t>关键帧插值”菜单命令，接着在“关键帧插值”对话框中进行详细设置，如图</a:t>
            </a:r>
            <a:r>
              <a:rPr lang="en-US" altLang="zh-CN" sz="2000" kern="100" dirty="0">
                <a:latin typeface="+mn-ea"/>
                <a:cs typeface="宋体" panose="02010600030101010101" pitchFamily="2" charset="-122"/>
              </a:rPr>
              <a:t>4-22</a:t>
            </a:r>
            <a:r>
              <a:rPr lang="zh-CN" altLang="zh-CN" sz="2000" kern="100" dirty="0">
                <a:latin typeface="+mn-ea"/>
                <a:cs typeface="宋体" panose="02010600030101010101" pitchFamily="2" charset="-122"/>
              </a:rPr>
              <a:t>所示。</a:t>
            </a:r>
            <a:endParaRPr lang="zh-CN" altLang="zh-CN" sz="1600" kern="100" dirty="0">
              <a:effectLst/>
              <a:latin typeface="+mn-ea"/>
              <a:cs typeface="Times New Roman" panose="02020603050405020304" pitchFamily="18" charset="0"/>
            </a:endParaRPr>
          </a:p>
        </p:txBody>
      </p:sp>
      <p:pic>
        <p:nvPicPr>
          <p:cNvPr id="13" name="图片 12"/>
          <p:cNvPicPr/>
          <p:nvPr/>
        </p:nvPicPr>
        <p:blipFill>
          <a:blip r:embed="rId4">
            <a:extLst>
              <a:ext uri="{28A0092B-C50C-407E-A947-70E740481C1C}">
                <a14:useLocalDpi xmlns:a14="http://schemas.microsoft.com/office/drawing/2010/main" val="0"/>
              </a:ext>
            </a:extLst>
          </a:blip>
          <a:srcRect/>
          <a:stretch>
            <a:fillRect/>
          </a:stretch>
        </p:blipFill>
        <p:spPr>
          <a:xfrm>
            <a:off x="2510807" y="3979642"/>
            <a:ext cx="2551050" cy="2355843"/>
          </a:xfrm>
          <a:prstGeom prst="rect">
            <a:avLst/>
          </a:prstGeom>
          <a:noFill/>
          <a:ln>
            <a:noFill/>
          </a:ln>
        </p:spPr>
      </p:pic>
      <p:sp>
        <p:nvSpPr>
          <p:cNvPr id="7" name="矩形 6"/>
          <p:cNvSpPr/>
          <p:nvPr/>
        </p:nvSpPr>
        <p:spPr>
          <a:xfrm>
            <a:off x="2923913" y="6335485"/>
            <a:ext cx="1217001" cy="501291"/>
          </a:xfrm>
          <a:prstGeom prst="rect">
            <a:avLst/>
          </a:prstGeom>
        </p:spPr>
        <p:txBody>
          <a:bodyPr wrap="none">
            <a:spAutoFit/>
          </a:bodyPr>
          <a:lstStyle/>
          <a:p>
            <a:pPr indent="304800" algn="ctr">
              <a:lnSpc>
                <a:spcPct val="150000"/>
              </a:lnSpc>
              <a:spcAft>
                <a:spcPts val="0"/>
              </a:spcAft>
            </a:pPr>
            <a:r>
              <a:rPr lang="zh-CN" altLang="zh-CN" sz="2000" kern="100" dirty="0">
                <a:latin typeface="Calibri" panose="020F0502020204030204" pitchFamily="34" charset="0"/>
                <a:ea typeface="宋体" panose="02010600030101010101" pitchFamily="2" charset="-122"/>
                <a:cs typeface="宋体" panose="02010600030101010101" pitchFamily="2" charset="-122"/>
              </a:rPr>
              <a:t>图</a:t>
            </a:r>
            <a:r>
              <a:rPr lang="en-US" altLang="zh-CN" sz="2000" kern="100" dirty="0">
                <a:latin typeface="Calibri" panose="020F0502020204030204" pitchFamily="34" charset="0"/>
                <a:ea typeface="宋体" panose="02010600030101010101" pitchFamily="2" charset="-122"/>
                <a:cs typeface="宋体" panose="02010600030101010101" pitchFamily="2" charset="-122"/>
              </a:rPr>
              <a:t>4-22</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8" name="矩形 7"/>
          <p:cNvSpPr/>
          <p:nvPr/>
        </p:nvSpPr>
        <p:spPr>
          <a:xfrm>
            <a:off x="5638253" y="4118438"/>
            <a:ext cx="6361045" cy="2169825"/>
          </a:xfrm>
          <a:prstGeom prst="rect">
            <a:avLst/>
          </a:prstGeom>
        </p:spPr>
        <p:txBody>
          <a:bodyPr wrap="square">
            <a:spAutoFit/>
          </a:bodyPr>
          <a:lstStyle/>
          <a:p>
            <a:pPr indent="304800" algn="just">
              <a:lnSpc>
                <a:spcPct val="150000"/>
              </a:lnSpc>
              <a:spcAft>
                <a:spcPts val="0"/>
              </a:spcAft>
            </a:pPr>
            <a:r>
              <a:rPr lang="zh-CN" altLang="zh-CN" kern="100" dirty="0">
                <a:latin typeface="微软雅黑" panose="020B0503020204020204" pitchFamily="34" charset="-122"/>
                <a:ea typeface="微软雅黑" panose="020B0503020204020204" pitchFamily="34" charset="-122"/>
                <a:cs typeface="宋体" panose="02010600030101010101" pitchFamily="2" charset="-122"/>
              </a:rPr>
              <a:t>常见的插值方式包括“线性”插值和“贝塞尔”插值两种形式，这两种形式有其典型的特征：</a:t>
            </a:r>
            <a:endParaRPr lang="zh-CN" altLang="zh-CN" sz="1400" kern="100" dirty="0">
              <a:latin typeface="微软雅黑" panose="020B0503020204020204" pitchFamily="34" charset="-122"/>
              <a:ea typeface="微软雅黑" panose="020B0503020204020204" pitchFamily="34" charset="-122"/>
              <a:cs typeface="Times New Roman" panose="02020603050405020304" pitchFamily="18" charset="0"/>
            </a:endParaRPr>
          </a:p>
          <a:p>
            <a:pPr indent="304800" algn="just">
              <a:lnSpc>
                <a:spcPct val="150000"/>
              </a:lnSpc>
              <a:spcAft>
                <a:spcPts val="0"/>
              </a:spcAft>
            </a:pPr>
            <a:r>
              <a:rPr lang="zh-CN" altLang="zh-CN" kern="100" dirty="0">
                <a:latin typeface="微软雅黑" panose="020B0503020204020204" pitchFamily="34" charset="-122"/>
                <a:ea typeface="微软雅黑" panose="020B0503020204020204" pitchFamily="34" charset="-122"/>
                <a:cs typeface="宋体" panose="02010600030101010101" pitchFamily="2" charset="-122"/>
              </a:rPr>
              <a:t>“线性”插值：关键帧之间对数据进行平均分配。</a:t>
            </a:r>
            <a:endParaRPr lang="zh-CN" altLang="zh-CN" sz="1400" kern="100" dirty="0">
              <a:latin typeface="微软雅黑" panose="020B0503020204020204" pitchFamily="34" charset="-122"/>
              <a:ea typeface="微软雅黑" panose="020B0503020204020204" pitchFamily="34" charset="-122"/>
              <a:cs typeface="Times New Roman" panose="02020603050405020304" pitchFamily="18" charset="0"/>
            </a:endParaRPr>
          </a:p>
          <a:p>
            <a:pPr indent="304800" algn="just">
              <a:lnSpc>
                <a:spcPct val="150000"/>
              </a:lnSpc>
              <a:spcAft>
                <a:spcPts val="0"/>
              </a:spcAft>
            </a:pPr>
            <a:r>
              <a:rPr lang="zh-CN" altLang="zh-CN" kern="100" dirty="0">
                <a:latin typeface="微软雅黑" panose="020B0503020204020204" pitchFamily="34" charset="-122"/>
                <a:ea typeface="微软雅黑" panose="020B0503020204020204" pitchFamily="34" charset="-122"/>
                <a:cs typeface="宋体" panose="02010600030101010101" pitchFamily="2" charset="-122"/>
              </a:rPr>
              <a:t>“贝塞尔”插值：基于贝塞尔曲线形状，可以改变数值变化的速度</a:t>
            </a:r>
            <a:r>
              <a:rPr lang="zh-CN" altLang="zh-CN" kern="100" dirty="0" smtClean="0">
                <a:latin typeface="微软雅黑" panose="020B0503020204020204" pitchFamily="34" charset="-122"/>
                <a:ea typeface="微软雅黑" panose="020B0503020204020204" pitchFamily="34" charset="-122"/>
                <a:cs typeface="宋体" panose="02010600030101010101" pitchFamily="2" charset="-122"/>
              </a:rPr>
              <a:t>。</a:t>
            </a:r>
            <a:endParaRPr lang="zh-CN" altLang="zh-CN" sz="14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Tree>
    <p:extLst>
      <p:ext uri="{BB962C8B-B14F-4D97-AF65-F5344CB8AC3E}">
        <p14:creationId xmlns:p14="http://schemas.microsoft.com/office/powerpoint/2010/main" val="3077804306"/>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圆角矩形 6"/>
          <p:cNvSpPr/>
          <p:nvPr>
            <p:custDataLst>
              <p:tags r:id="rId1"/>
            </p:custDataLst>
          </p:nvPr>
        </p:nvSpPr>
        <p:spPr>
          <a:xfrm>
            <a:off x="2558967" y="218619"/>
            <a:ext cx="9392719" cy="3347357"/>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p>
        </p:txBody>
      </p:sp>
      <p:grpSp>
        <p:nvGrpSpPr>
          <p:cNvPr id="3" name="组合 2"/>
          <p:cNvGrpSpPr/>
          <p:nvPr/>
        </p:nvGrpSpPr>
        <p:grpSpPr>
          <a:xfrm>
            <a:off x="345595" y="923702"/>
            <a:ext cx="1729464" cy="1088374"/>
            <a:chOff x="360594" y="1901511"/>
            <a:chExt cx="1729464" cy="1088374"/>
          </a:xfrm>
        </p:grpSpPr>
        <p:sp>
          <p:nvSpPr>
            <p:cNvPr id="4" name="矩形: 圆角 41"/>
            <p:cNvSpPr/>
            <p:nvPr/>
          </p:nvSpPr>
          <p:spPr>
            <a:xfrm>
              <a:off x="360594" y="1901511"/>
              <a:ext cx="1729464" cy="1088374"/>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421826" y="2039538"/>
              <a:ext cx="1472283" cy="830997"/>
            </a:xfrm>
            <a:prstGeom prst="rect">
              <a:avLst/>
            </a:prstGeom>
            <a:noFill/>
          </p:spPr>
          <p:txBody>
            <a:bodyPr wrap="square" rtlCol="0">
              <a:spAutoFit/>
            </a:bodyPr>
            <a:lstStyle/>
            <a:p>
              <a:pPr algn="ctr"/>
              <a:r>
                <a:rPr lang="zh-CN" altLang="en-US" sz="2400" b="1" dirty="0" smtClean="0">
                  <a:solidFill>
                    <a:schemeClr val="bg1"/>
                  </a:solidFill>
                </a:rPr>
                <a:t> 插值</a:t>
              </a:r>
              <a:endParaRPr lang="en-US" altLang="zh-CN" sz="2400" b="1" dirty="0" smtClean="0">
                <a:solidFill>
                  <a:schemeClr val="bg1"/>
                </a:solidFill>
              </a:endParaRPr>
            </a:p>
            <a:p>
              <a:pPr algn="ctr"/>
              <a:r>
                <a:rPr lang="zh-CN" altLang="en-US" sz="2400" b="1" dirty="0" smtClean="0">
                  <a:solidFill>
                    <a:schemeClr val="bg1"/>
                  </a:solidFill>
                </a:rPr>
                <a:t>方式</a:t>
              </a:r>
              <a:endParaRPr lang="en-US" altLang="zh-CN" sz="2400" b="1" dirty="0" smtClean="0">
                <a:solidFill>
                  <a:schemeClr val="bg1"/>
                </a:solidFill>
              </a:endParaRPr>
            </a:p>
          </p:txBody>
        </p:sp>
      </p:grpSp>
      <p:sp>
        <p:nvSpPr>
          <p:cNvPr id="6" name="等腰三角形 5"/>
          <p:cNvSpPr/>
          <p:nvPr/>
        </p:nvSpPr>
        <p:spPr>
          <a:xfrm rot="16200000">
            <a:off x="2217904" y="1375731"/>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2721427" y="391888"/>
            <a:ext cx="9067801" cy="3000821"/>
          </a:xfrm>
          <a:prstGeom prst="rect">
            <a:avLst/>
          </a:prstGeom>
        </p:spPr>
        <p:txBody>
          <a:bodyPr wrap="square">
            <a:spAutoFit/>
          </a:bodyPr>
          <a:lstStyle/>
          <a:p>
            <a:pPr indent="304800" algn="just">
              <a:lnSpc>
                <a:spcPct val="150000"/>
              </a:lnSpc>
              <a:spcAft>
                <a:spcPts val="0"/>
              </a:spcAft>
            </a:pPr>
            <a:r>
              <a:rPr lang="zh-CN" altLang="zh-CN" kern="100" dirty="0">
                <a:latin typeface="+mn-ea"/>
                <a:cs typeface="宋体" panose="02010600030101010101" pitchFamily="2" charset="-122"/>
              </a:rPr>
              <a:t>从“关键帧插值”对话框中可以看到一共有三栏（即运算方法）可供选择。</a:t>
            </a:r>
            <a:endParaRPr lang="zh-CN" altLang="zh-CN" sz="1400" kern="100" dirty="0">
              <a:latin typeface="+mn-ea"/>
              <a:cs typeface="Times New Roman" panose="02020603050405020304" pitchFamily="18" charset="0"/>
            </a:endParaRPr>
          </a:p>
          <a:p>
            <a:pPr indent="304800" algn="just">
              <a:lnSpc>
                <a:spcPct val="150000"/>
              </a:lnSpc>
              <a:spcAft>
                <a:spcPts val="0"/>
              </a:spcAft>
            </a:pPr>
            <a:r>
              <a:rPr lang="zh-CN" altLang="zh-CN" kern="100" dirty="0">
                <a:latin typeface="+mn-ea"/>
                <a:cs typeface="宋体" panose="02010600030101010101" pitchFamily="2" charset="-122"/>
              </a:rPr>
              <a:t>（</a:t>
            </a:r>
            <a:r>
              <a:rPr lang="en-US" altLang="zh-CN" kern="100" dirty="0">
                <a:latin typeface="+mn-ea"/>
                <a:cs typeface="宋体" panose="02010600030101010101" pitchFamily="2" charset="-122"/>
              </a:rPr>
              <a:t>1</a:t>
            </a:r>
            <a:r>
              <a:rPr lang="zh-CN" altLang="zh-CN" kern="100" dirty="0">
                <a:latin typeface="+mn-ea"/>
                <a:cs typeface="宋体" panose="02010600030101010101" pitchFamily="2" charset="-122"/>
              </a:rPr>
              <a:t>）临时插值：主要针对进入以及离开关键帧的相关属性，即进入和离开时的速度变化，可实现匀速、加速、突变等运动。</a:t>
            </a:r>
            <a:endParaRPr lang="zh-CN" altLang="zh-CN" sz="1400" kern="100" dirty="0">
              <a:latin typeface="+mn-ea"/>
              <a:cs typeface="Times New Roman" panose="02020603050405020304" pitchFamily="18" charset="0"/>
            </a:endParaRPr>
          </a:p>
          <a:p>
            <a:pPr indent="304800" algn="just">
              <a:lnSpc>
                <a:spcPct val="150000"/>
              </a:lnSpc>
              <a:spcAft>
                <a:spcPts val="0"/>
              </a:spcAft>
            </a:pPr>
            <a:r>
              <a:rPr lang="zh-CN" altLang="zh-CN" kern="100" dirty="0">
                <a:latin typeface="+mn-ea"/>
                <a:cs typeface="宋体" panose="02010600030101010101" pitchFamily="2" charset="-122"/>
              </a:rPr>
              <a:t>（</a:t>
            </a:r>
            <a:r>
              <a:rPr lang="en-US" altLang="zh-CN" kern="100" dirty="0">
                <a:latin typeface="+mn-ea"/>
                <a:cs typeface="宋体" panose="02010600030101010101" pitchFamily="2" charset="-122"/>
              </a:rPr>
              <a:t>2</a:t>
            </a:r>
            <a:r>
              <a:rPr lang="zh-CN" altLang="zh-CN" kern="100" dirty="0">
                <a:latin typeface="+mn-ea"/>
                <a:cs typeface="宋体" panose="02010600030101010101" pitchFamily="2" charset="-122"/>
              </a:rPr>
              <a:t>）空间插值：只针对“位置”起作用，用来控制空间运动路径，即某个范围内的速度变化。</a:t>
            </a:r>
            <a:endParaRPr lang="zh-CN" altLang="zh-CN" sz="1400" kern="100" dirty="0">
              <a:latin typeface="+mn-ea"/>
              <a:cs typeface="Times New Roman" panose="02020603050405020304" pitchFamily="18" charset="0"/>
            </a:endParaRPr>
          </a:p>
          <a:p>
            <a:pPr indent="304800" algn="just">
              <a:lnSpc>
                <a:spcPct val="150000"/>
              </a:lnSpc>
              <a:spcAft>
                <a:spcPts val="0"/>
              </a:spcAft>
            </a:pPr>
            <a:r>
              <a:rPr lang="zh-CN" altLang="zh-CN" kern="100" dirty="0">
                <a:latin typeface="+mn-ea"/>
                <a:cs typeface="宋体" panose="02010600030101010101" pitchFamily="2" charset="-122"/>
              </a:rPr>
              <a:t>（</a:t>
            </a:r>
            <a:r>
              <a:rPr lang="en-US" altLang="zh-CN" kern="100" dirty="0">
                <a:latin typeface="+mn-ea"/>
                <a:cs typeface="宋体" panose="02010600030101010101" pitchFamily="2" charset="-122"/>
              </a:rPr>
              <a:t>3</a:t>
            </a:r>
            <a:r>
              <a:rPr lang="zh-CN" altLang="zh-CN" kern="100" dirty="0">
                <a:latin typeface="+mn-ea"/>
                <a:cs typeface="宋体" panose="02010600030101010101" pitchFamily="2" charset="-122"/>
              </a:rPr>
              <a:t>）漂浮：可使有漂浮属性的关键帧漂浮从而弄平速度图表。注：“漂浮”运算方法无法对第一个关键帧及最后一个关键帧生效。</a:t>
            </a:r>
            <a:endParaRPr lang="zh-CN" altLang="zh-CN" sz="1400" kern="100" dirty="0">
              <a:effectLst/>
              <a:latin typeface="+mn-ea"/>
              <a:cs typeface="Times New Roman" panose="02020603050405020304" pitchFamily="18" charset="0"/>
            </a:endParaRPr>
          </a:p>
        </p:txBody>
      </p:sp>
      <p:grpSp>
        <p:nvGrpSpPr>
          <p:cNvPr id="13" name="组合 12"/>
          <p:cNvGrpSpPr/>
          <p:nvPr/>
        </p:nvGrpSpPr>
        <p:grpSpPr>
          <a:xfrm>
            <a:off x="2558966" y="4114800"/>
            <a:ext cx="9392719" cy="2186154"/>
            <a:chOff x="2558966" y="3804561"/>
            <a:chExt cx="9392719" cy="2186154"/>
          </a:xfrm>
        </p:grpSpPr>
        <p:sp>
          <p:nvSpPr>
            <p:cNvPr id="14" name="圆角矩形 6"/>
            <p:cNvSpPr/>
            <p:nvPr>
              <p:custDataLst>
                <p:tags r:id="rId2"/>
              </p:custDataLst>
            </p:nvPr>
          </p:nvSpPr>
          <p:spPr>
            <a:xfrm>
              <a:off x="2558966" y="3820890"/>
              <a:ext cx="9392719" cy="2169825"/>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p>
          </p:txBody>
        </p:sp>
        <p:sp>
          <p:nvSpPr>
            <p:cNvPr id="8" name="矩形 7"/>
            <p:cNvSpPr/>
            <p:nvPr/>
          </p:nvSpPr>
          <p:spPr>
            <a:xfrm>
              <a:off x="2558967" y="3804561"/>
              <a:ext cx="9230261" cy="2169825"/>
            </a:xfrm>
            <a:prstGeom prst="rect">
              <a:avLst/>
            </a:prstGeom>
          </p:spPr>
          <p:txBody>
            <a:bodyPr wrap="square">
              <a:spAutoFit/>
            </a:bodyPr>
            <a:lstStyle/>
            <a:p>
              <a:pPr indent="306070" algn="just">
                <a:lnSpc>
                  <a:spcPct val="150000"/>
                </a:lnSpc>
                <a:spcAft>
                  <a:spcPts val="0"/>
                </a:spcAft>
              </a:pPr>
              <a:r>
                <a:rPr lang="zh-CN" altLang="zh-CN" b="1" kern="100" dirty="0">
                  <a:latin typeface="+mn-ea"/>
                  <a:cs typeface="宋体" panose="02010600030101010101" pitchFamily="2" charset="-122"/>
                </a:rPr>
                <a:t>关键帧</a:t>
              </a:r>
              <a:r>
                <a:rPr lang="zh-CN" altLang="zh-CN" kern="100" dirty="0">
                  <a:latin typeface="+mn-ea"/>
                  <a:cs typeface="宋体" panose="02010600030101010101" pitchFamily="2" charset="-122"/>
                </a:rPr>
                <a:t>在种类上又分为时间关键帧以及空间关键帧，当种类不同时所表现的方式也是不同的。</a:t>
              </a:r>
              <a:endParaRPr lang="zh-CN" altLang="zh-CN" sz="1400" kern="100" dirty="0">
                <a:latin typeface="+mn-ea"/>
                <a:cs typeface="Times New Roman" panose="02020603050405020304" pitchFamily="18" charset="0"/>
              </a:endParaRPr>
            </a:p>
            <a:p>
              <a:pPr indent="304800" algn="just">
                <a:lnSpc>
                  <a:spcPct val="150000"/>
                </a:lnSpc>
                <a:spcAft>
                  <a:spcPts val="0"/>
                </a:spcAft>
              </a:pPr>
              <a:r>
                <a:rPr lang="zh-CN" altLang="zh-CN" kern="100" dirty="0">
                  <a:latin typeface="+mn-ea"/>
                  <a:cs typeface="宋体" panose="02010600030101010101" pitchFamily="2" charset="-122"/>
                </a:rPr>
                <a:t>（</a:t>
              </a:r>
              <a:r>
                <a:rPr lang="en-US" altLang="zh-CN" kern="100" dirty="0">
                  <a:latin typeface="+mn-ea"/>
                  <a:cs typeface="宋体" panose="02010600030101010101" pitchFamily="2" charset="-122"/>
                </a:rPr>
                <a:t>1</a:t>
              </a:r>
              <a:r>
                <a:rPr lang="zh-CN" altLang="zh-CN" kern="100" dirty="0">
                  <a:latin typeface="+mn-ea"/>
                  <a:cs typeface="宋体" panose="02010600030101010101" pitchFamily="2" charset="-122"/>
                </a:rPr>
                <a:t>）时间关键帧</a:t>
              </a:r>
              <a:endParaRPr lang="zh-CN" altLang="zh-CN" sz="1400" kern="100" dirty="0">
                <a:latin typeface="+mn-ea"/>
                <a:cs typeface="Times New Roman" panose="02020603050405020304" pitchFamily="18" charset="0"/>
              </a:endParaRPr>
            </a:p>
            <a:p>
              <a:pPr indent="304800" algn="just">
                <a:lnSpc>
                  <a:spcPct val="150000"/>
                </a:lnSpc>
                <a:spcAft>
                  <a:spcPts val="0"/>
                </a:spcAft>
              </a:pPr>
              <a:r>
                <a:rPr lang="zh-CN" altLang="zh-CN" kern="100" dirty="0">
                  <a:latin typeface="+mn-ea"/>
                  <a:cs typeface="宋体" panose="02010600030101010101" pitchFamily="2" charset="-122"/>
                </a:rPr>
                <a:t>时间关键帧，即影响出入关键帧的设置。当在关键帧差值中对关键帧进行设置时，关键帧的图标也会有不同的变化，如图</a:t>
              </a:r>
              <a:r>
                <a:rPr lang="en-US" altLang="zh-CN" kern="100" dirty="0">
                  <a:latin typeface="+mn-ea"/>
                  <a:cs typeface="宋体" panose="02010600030101010101" pitchFamily="2" charset="-122"/>
                </a:rPr>
                <a:t>4-23</a:t>
              </a:r>
              <a:r>
                <a:rPr lang="zh-CN" altLang="zh-CN" kern="100" dirty="0">
                  <a:latin typeface="+mn-ea"/>
                  <a:cs typeface="宋体" panose="02010600030101010101" pitchFamily="2" charset="-122"/>
                </a:rPr>
                <a:t>所示。</a:t>
              </a:r>
              <a:endParaRPr lang="zh-CN" altLang="zh-CN" sz="1400" kern="100" dirty="0">
                <a:effectLst/>
                <a:latin typeface="+mn-ea"/>
                <a:cs typeface="Times New Roman" panose="02020603050405020304" pitchFamily="18" charset="0"/>
              </a:endParaRPr>
            </a:p>
          </p:txBody>
        </p:sp>
      </p:grpSp>
      <p:pic>
        <p:nvPicPr>
          <p:cNvPr id="16" name="图片 15"/>
          <p:cNvPicPr/>
          <p:nvPr/>
        </p:nvPicPr>
        <p:blipFill>
          <a:blip r:embed="rId4"/>
          <a:srcRect b="32721"/>
          <a:stretch>
            <a:fillRect/>
          </a:stretch>
        </p:blipFill>
        <p:spPr>
          <a:xfrm>
            <a:off x="34840" y="4218820"/>
            <a:ext cx="2361669" cy="614437"/>
          </a:xfrm>
          <a:prstGeom prst="rect">
            <a:avLst/>
          </a:prstGeom>
          <a:noFill/>
          <a:ln>
            <a:noFill/>
          </a:ln>
        </p:spPr>
      </p:pic>
      <p:sp>
        <p:nvSpPr>
          <p:cNvPr id="11" name="矩形 10"/>
          <p:cNvSpPr/>
          <p:nvPr/>
        </p:nvSpPr>
        <p:spPr>
          <a:xfrm>
            <a:off x="345595" y="5109574"/>
            <a:ext cx="1217001" cy="501291"/>
          </a:xfrm>
          <a:prstGeom prst="rect">
            <a:avLst/>
          </a:prstGeom>
        </p:spPr>
        <p:txBody>
          <a:bodyPr wrap="none">
            <a:spAutoFit/>
          </a:bodyPr>
          <a:lstStyle/>
          <a:p>
            <a:pPr indent="304800" algn="ctr">
              <a:lnSpc>
                <a:spcPct val="150000"/>
              </a:lnSpc>
              <a:spcAft>
                <a:spcPts val="0"/>
              </a:spcAft>
            </a:pPr>
            <a:r>
              <a:rPr lang="zh-CN" altLang="zh-CN" sz="2000" kern="100" dirty="0">
                <a:latin typeface="Calibri" panose="020F0502020204030204" pitchFamily="34" charset="0"/>
                <a:ea typeface="宋体" panose="02010600030101010101" pitchFamily="2" charset="-122"/>
                <a:cs typeface="宋体" panose="02010600030101010101" pitchFamily="2" charset="-122"/>
              </a:rPr>
              <a:t>图</a:t>
            </a:r>
            <a:r>
              <a:rPr lang="en-US" altLang="zh-CN" sz="2000" kern="100" dirty="0">
                <a:latin typeface="Calibri" panose="020F0502020204030204" pitchFamily="34" charset="0"/>
                <a:ea typeface="宋体" panose="02010600030101010101" pitchFamily="2" charset="-122"/>
                <a:cs typeface="宋体" panose="02010600030101010101" pitchFamily="2" charset="-122"/>
              </a:rPr>
              <a:t>4-23</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93753878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矩形: 圆角 51"/>
          <p:cNvSpPr/>
          <p:nvPr/>
        </p:nvSpPr>
        <p:spPr>
          <a:xfrm>
            <a:off x="447675" y="1964382"/>
            <a:ext cx="1524000" cy="588318"/>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501790" y="2027707"/>
            <a:ext cx="1415772" cy="461665"/>
          </a:xfrm>
          <a:prstGeom prst="rect">
            <a:avLst/>
          </a:prstGeom>
          <a:noFill/>
        </p:spPr>
        <p:txBody>
          <a:bodyPr wrap="none" rtlCol="0">
            <a:spAutoFit/>
          </a:bodyPr>
          <a:lstStyle/>
          <a:p>
            <a:pPr algn="ctr"/>
            <a:r>
              <a:rPr lang="zh-CN" altLang="en-US" sz="2400" b="1" dirty="0">
                <a:solidFill>
                  <a:schemeClr val="bg1"/>
                </a:solidFill>
              </a:rPr>
              <a:t>学习目标</a:t>
            </a:r>
          </a:p>
        </p:txBody>
      </p:sp>
      <p:sp>
        <p:nvSpPr>
          <p:cNvPr id="6" name="文本框 5"/>
          <p:cNvSpPr txBox="1"/>
          <p:nvPr>
            <p:custDataLst>
              <p:tags r:id="rId2"/>
            </p:custDataLst>
          </p:nvPr>
        </p:nvSpPr>
        <p:spPr>
          <a:xfrm>
            <a:off x="555904" y="857248"/>
            <a:ext cx="1415772" cy="461665"/>
          </a:xfrm>
          <a:prstGeom prst="rect">
            <a:avLst/>
          </a:prstGeom>
          <a:noFill/>
        </p:spPr>
        <p:txBody>
          <a:bodyPr wrap="none" rtlCol="0">
            <a:spAutoFit/>
          </a:bodyPr>
          <a:lstStyle/>
          <a:p>
            <a:pPr algn="ctr"/>
            <a:r>
              <a:rPr lang="zh-CN" altLang="en-US" sz="2400" dirty="0">
                <a:solidFill>
                  <a:schemeClr val="tx1">
                    <a:lumMod val="75000"/>
                    <a:lumOff val="25000"/>
                  </a:schemeClr>
                </a:solidFill>
              </a:rPr>
              <a:t>本章导读</a:t>
            </a:r>
          </a:p>
        </p:txBody>
      </p:sp>
      <p:sp>
        <p:nvSpPr>
          <p:cNvPr id="55" name="等腰三角形 54"/>
          <p:cNvSpPr/>
          <p:nvPr/>
        </p:nvSpPr>
        <p:spPr>
          <a:xfrm rot="16200000">
            <a:off x="2253008" y="2092198"/>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圆角矩形 6"/>
          <p:cNvSpPr/>
          <p:nvPr>
            <p:custDataLst>
              <p:tags r:id="rId3"/>
            </p:custDataLst>
          </p:nvPr>
        </p:nvSpPr>
        <p:spPr>
          <a:xfrm>
            <a:off x="2726058" y="497434"/>
            <a:ext cx="9018267" cy="5771691"/>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p>
        </p:txBody>
      </p:sp>
      <p:sp>
        <p:nvSpPr>
          <p:cNvPr id="59" name="quotation-mark_32371"/>
          <p:cNvSpPr>
            <a:spLocks noChangeAspect="1"/>
          </p:cNvSpPr>
          <p:nvPr>
            <p:custDataLst>
              <p:tags r:id="rId4"/>
            </p:custDataLst>
          </p:nvPr>
        </p:nvSpPr>
        <p:spPr bwMode="auto">
          <a:xfrm>
            <a:off x="2907790" y="673173"/>
            <a:ext cx="559824" cy="519585"/>
          </a:xfrm>
          <a:custGeom>
            <a:avLst/>
            <a:gdLst>
              <a:gd name="T0" fmla="*/ 2004 w 4654"/>
              <a:gd name="T1" fmla="*/ 191 h 4326"/>
              <a:gd name="T2" fmla="*/ 2004 w 4654"/>
              <a:gd name="T3" fmla="*/ 968 h 4326"/>
              <a:gd name="T4" fmla="*/ 1813 w 4654"/>
              <a:gd name="T5" fmla="*/ 1158 h 4326"/>
              <a:gd name="T6" fmla="*/ 1205 w 4654"/>
              <a:gd name="T7" fmla="*/ 2305 h 4326"/>
              <a:gd name="T8" fmla="*/ 1813 w 4654"/>
              <a:gd name="T9" fmla="*/ 2305 h 4326"/>
              <a:gd name="T10" fmla="*/ 2004 w 4654"/>
              <a:gd name="T11" fmla="*/ 2495 h 4326"/>
              <a:gd name="T12" fmla="*/ 2004 w 4654"/>
              <a:gd name="T13" fmla="*/ 4135 h 4326"/>
              <a:gd name="T14" fmla="*/ 1813 w 4654"/>
              <a:gd name="T15" fmla="*/ 4326 h 4326"/>
              <a:gd name="T16" fmla="*/ 191 w 4654"/>
              <a:gd name="T17" fmla="*/ 4326 h 4326"/>
              <a:gd name="T18" fmla="*/ 0 w 4654"/>
              <a:gd name="T19" fmla="*/ 4135 h 4326"/>
              <a:gd name="T20" fmla="*/ 0 w 4654"/>
              <a:gd name="T21" fmla="*/ 2495 h 4326"/>
              <a:gd name="T22" fmla="*/ 109 w 4654"/>
              <a:gd name="T23" fmla="*/ 1501 h 4326"/>
              <a:gd name="T24" fmla="*/ 448 w 4654"/>
              <a:gd name="T25" fmla="*/ 713 h 4326"/>
              <a:gd name="T26" fmla="*/ 1023 w 4654"/>
              <a:gd name="T27" fmla="*/ 187 h 4326"/>
              <a:gd name="T28" fmla="*/ 1813 w 4654"/>
              <a:gd name="T29" fmla="*/ 0 h 4326"/>
              <a:gd name="T30" fmla="*/ 2004 w 4654"/>
              <a:gd name="T31" fmla="*/ 191 h 4326"/>
              <a:gd name="T32" fmla="*/ 4464 w 4654"/>
              <a:gd name="T33" fmla="*/ 1158 h 4326"/>
              <a:gd name="T34" fmla="*/ 4654 w 4654"/>
              <a:gd name="T35" fmla="*/ 968 h 4326"/>
              <a:gd name="T36" fmla="*/ 4654 w 4654"/>
              <a:gd name="T37" fmla="*/ 191 h 4326"/>
              <a:gd name="T38" fmla="*/ 4464 w 4654"/>
              <a:gd name="T39" fmla="*/ 0 h 4326"/>
              <a:gd name="T40" fmla="*/ 3674 w 4654"/>
              <a:gd name="T41" fmla="*/ 187 h 4326"/>
              <a:gd name="T42" fmla="*/ 3098 w 4654"/>
              <a:gd name="T43" fmla="*/ 713 h 4326"/>
              <a:gd name="T44" fmla="*/ 2759 w 4654"/>
              <a:gd name="T45" fmla="*/ 1501 h 4326"/>
              <a:gd name="T46" fmla="*/ 2650 w 4654"/>
              <a:gd name="T47" fmla="*/ 2495 h 4326"/>
              <a:gd name="T48" fmla="*/ 2650 w 4654"/>
              <a:gd name="T49" fmla="*/ 4135 h 4326"/>
              <a:gd name="T50" fmla="*/ 2841 w 4654"/>
              <a:gd name="T51" fmla="*/ 4326 h 4326"/>
              <a:gd name="T52" fmla="*/ 4464 w 4654"/>
              <a:gd name="T53" fmla="*/ 4326 h 4326"/>
              <a:gd name="T54" fmla="*/ 4654 w 4654"/>
              <a:gd name="T55" fmla="*/ 4135 h 4326"/>
              <a:gd name="T56" fmla="*/ 4654 w 4654"/>
              <a:gd name="T57" fmla="*/ 2495 h 4326"/>
              <a:gd name="T58" fmla="*/ 4464 w 4654"/>
              <a:gd name="T59" fmla="*/ 2305 h 4326"/>
              <a:gd name="T60" fmla="*/ 3864 w 4654"/>
              <a:gd name="T61" fmla="*/ 2305 h 4326"/>
              <a:gd name="T62" fmla="*/ 4464 w 4654"/>
              <a:gd name="T63" fmla="*/ 1158 h 4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654" h="4326">
                <a:moveTo>
                  <a:pt x="2004" y="191"/>
                </a:moveTo>
                <a:lnTo>
                  <a:pt x="2004" y="968"/>
                </a:lnTo>
                <a:cubicBezTo>
                  <a:pt x="2004" y="1073"/>
                  <a:pt x="1919" y="1158"/>
                  <a:pt x="1813" y="1158"/>
                </a:cubicBezTo>
                <a:cubicBezTo>
                  <a:pt x="1437" y="1158"/>
                  <a:pt x="1233" y="1544"/>
                  <a:pt x="1205" y="2305"/>
                </a:cubicBezTo>
                <a:lnTo>
                  <a:pt x="1813" y="2305"/>
                </a:lnTo>
                <a:cubicBezTo>
                  <a:pt x="1919" y="2305"/>
                  <a:pt x="2004" y="2390"/>
                  <a:pt x="2004" y="2495"/>
                </a:cubicBezTo>
                <a:lnTo>
                  <a:pt x="2004" y="4135"/>
                </a:lnTo>
                <a:cubicBezTo>
                  <a:pt x="2004" y="4241"/>
                  <a:pt x="1919" y="4326"/>
                  <a:pt x="1813" y="4326"/>
                </a:cubicBezTo>
                <a:lnTo>
                  <a:pt x="191" y="4326"/>
                </a:lnTo>
                <a:cubicBezTo>
                  <a:pt x="85" y="4326"/>
                  <a:pt x="0" y="4241"/>
                  <a:pt x="0" y="4135"/>
                </a:cubicBezTo>
                <a:lnTo>
                  <a:pt x="0" y="2495"/>
                </a:lnTo>
                <a:cubicBezTo>
                  <a:pt x="0" y="2131"/>
                  <a:pt x="37" y="1796"/>
                  <a:pt x="109" y="1501"/>
                </a:cubicBezTo>
                <a:cubicBezTo>
                  <a:pt x="183" y="1198"/>
                  <a:pt x="297" y="933"/>
                  <a:pt x="448" y="713"/>
                </a:cubicBezTo>
                <a:cubicBezTo>
                  <a:pt x="602" y="488"/>
                  <a:pt x="796" y="311"/>
                  <a:pt x="1023" y="187"/>
                </a:cubicBezTo>
                <a:cubicBezTo>
                  <a:pt x="1252" y="63"/>
                  <a:pt x="1518" y="0"/>
                  <a:pt x="1813" y="0"/>
                </a:cubicBezTo>
                <a:cubicBezTo>
                  <a:pt x="1919" y="0"/>
                  <a:pt x="2004" y="86"/>
                  <a:pt x="2004" y="191"/>
                </a:cubicBezTo>
                <a:close/>
                <a:moveTo>
                  <a:pt x="4464" y="1158"/>
                </a:moveTo>
                <a:cubicBezTo>
                  <a:pt x="4569" y="1158"/>
                  <a:pt x="4654" y="1073"/>
                  <a:pt x="4654" y="968"/>
                </a:cubicBezTo>
                <a:lnTo>
                  <a:pt x="4654" y="191"/>
                </a:lnTo>
                <a:cubicBezTo>
                  <a:pt x="4654" y="86"/>
                  <a:pt x="4569" y="0"/>
                  <a:pt x="4464" y="0"/>
                </a:cubicBezTo>
                <a:cubicBezTo>
                  <a:pt x="4168" y="0"/>
                  <a:pt x="3902" y="63"/>
                  <a:pt x="3674" y="187"/>
                </a:cubicBezTo>
                <a:cubicBezTo>
                  <a:pt x="3447" y="311"/>
                  <a:pt x="3253" y="488"/>
                  <a:pt x="3098" y="713"/>
                </a:cubicBezTo>
                <a:cubicBezTo>
                  <a:pt x="2948" y="933"/>
                  <a:pt x="2834" y="1198"/>
                  <a:pt x="2759" y="1501"/>
                </a:cubicBezTo>
                <a:cubicBezTo>
                  <a:pt x="2687" y="1796"/>
                  <a:pt x="2650" y="2131"/>
                  <a:pt x="2650" y="2495"/>
                </a:cubicBezTo>
                <a:lnTo>
                  <a:pt x="2650" y="4135"/>
                </a:lnTo>
                <a:cubicBezTo>
                  <a:pt x="2650" y="4241"/>
                  <a:pt x="2736" y="4326"/>
                  <a:pt x="2841" y="4326"/>
                </a:cubicBezTo>
                <a:lnTo>
                  <a:pt x="4464" y="4326"/>
                </a:lnTo>
                <a:cubicBezTo>
                  <a:pt x="4569" y="4326"/>
                  <a:pt x="4654" y="4241"/>
                  <a:pt x="4654" y="4135"/>
                </a:cubicBezTo>
                <a:lnTo>
                  <a:pt x="4654" y="2495"/>
                </a:lnTo>
                <a:cubicBezTo>
                  <a:pt x="4654" y="2390"/>
                  <a:pt x="4569" y="2305"/>
                  <a:pt x="4464" y="2305"/>
                </a:cubicBezTo>
                <a:lnTo>
                  <a:pt x="3864" y="2305"/>
                </a:lnTo>
                <a:cubicBezTo>
                  <a:pt x="3892" y="1544"/>
                  <a:pt x="4093" y="1158"/>
                  <a:pt x="4464" y="1158"/>
                </a:cubicBezTo>
                <a:close/>
              </a:path>
            </a:pathLst>
          </a:custGeom>
          <a:solidFill>
            <a:schemeClr val="accent1"/>
          </a:solidFill>
          <a:ln>
            <a:noFill/>
          </a:ln>
        </p:spPr>
        <p:txBody>
          <a:bodyPr/>
          <a:lstStyle/>
          <a:p>
            <a:pPr>
              <a:lnSpc>
                <a:spcPct val="130000"/>
              </a:lnSpc>
            </a:pPr>
            <a:endParaRPr lang="zh-CN" altLang="en-US"/>
          </a:p>
        </p:txBody>
      </p:sp>
      <p:sp>
        <p:nvSpPr>
          <p:cNvPr id="60" name="quotation-mark_32371"/>
          <p:cNvSpPr>
            <a:spLocks noChangeAspect="1"/>
          </p:cNvSpPr>
          <p:nvPr>
            <p:custDataLst>
              <p:tags r:id="rId5"/>
            </p:custDataLst>
          </p:nvPr>
        </p:nvSpPr>
        <p:spPr bwMode="auto">
          <a:xfrm rot="10800000">
            <a:off x="11147221" y="5683054"/>
            <a:ext cx="449783" cy="417561"/>
          </a:xfrm>
          <a:custGeom>
            <a:avLst/>
            <a:gdLst>
              <a:gd name="T0" fmla="*/ 2004 w 4654"/>
              <a:gd name="T1" fmla="*/ 191 h 4326"/>
              <a:gd name="T2" fmla="*/ 2004 w 4654"/>
              <a:gd name="T3" fmla="*/ 968 h 4326"/>
              <a:gd name="T4" fmla="*/ 1813 w 4654"/>
              <a:gd name="T5" fmla="*/ 1158 h 4326"/>
              <a:gd name="T6" fmla="*/ 1205 w 4654"/>
              <a:gd name="T7" fmla="*/ 2305 h 4326"/>
              <a:gd name="T8" fmla="*/ 1813 w 4654"/>
              <a:gd name="T9" fmla="*/ 2305 h 4326"/>
              <a:gd name="T10" fmla="*/ 2004 w 4654"/>
              <a:gd name="T11" fmla="*/ 2495 h 4326"/>
              <a:gd name="T12" fmla="*/ 2004 w 4654"/>
              <a:gd name="T13" fmla="*/ 4135 h 4326"/>
              <a:gd name="T14" fmla="*/ 1813 w 4654"/>
              <a:gd name="T15" fmla="*/ 4326 h 4326"/>
              <a:gd name="T16" fmla="*/ 191 w 4654"/>
              <a:gd name="T17" fmla="*/ 4326 h 4326"/>
              <a:gd name="T18" fmla="*/ 0 w 4654"/>
              <a:gd name="T19" fmla="*/ 4135 h 4326"/>
              <a:gd name="T20" fmla="*/ 0 w 4654"/>
              <a:gd name="T21" fmla="*/ 2495 h 4326"/>
              <a:gd name="T22" fmla="*/ 109 w 4654"/>
              <a:gd name="T23" fmla="*/ 1501 h 4326"/>
              <a:gd name="T24" fmla="*/ 448 w 4654"/>
              <a:gd name="T25" fmla="*/ 713 h 4326"/>
              <a:gd name="T26" fmla="*/ 1023 w 4654"/>
              <a:gd name="T27" fmla="*/ 187 h 4326"/>
              <a:gd name="T28" fmla="*/ 1813 w 4654"/>
              <a:gd name="T29" fmla="*/ 0 h 4326"/>
              <a:gd name="T30" fmla="*/ 2004 w 4654"/>
              <a:gd name="T31" fmla="*/ 191 h 4326"/>
              <a:gd name="T32" fmla="*/ 4464 w 4654"/>
              <a:gd name="T33" fmla="*/ 1158 h 4326"/>
              <a:gd name="T34" fmla="*/ 4654 w 4654"/>
              <a:gd name="T35" fmla="*/ 968 h 4326"/>
              <a:gd name="T36" fmla="*/ 4654 w 4654"/>
              <a:gd name="T37" fmla="*/ 191 h 4326"/>
              <a:gd name="T38" fmla="*/ 4464 w 4654"/>
              <a:gd name="T39" fmla="*/ 0 h 4326"/>
              <a:gd name="T40" fmla="*/ 3674 w 4654"/>
              <a:gd name="T41" fmla="*/ 187 h 4326"/>
              <a:gd name="T42" fmla="*/ 3098 w 4654"/>
              <a:gd name="T43" fmla="*/ 713 h 4326"/>
              <a:gd name="T44" fmla="*/ 2759 w 4654"/>
              <a:gd name="T45" fmla="*/ 1501 h 4326"/>
              <a:gd name="T46" fmla="*/ 2650 w 4654"/>
              <a:gd name="T47" fmla="*/ 2495 h 4326"/>
              <a:gd name="T48" fmla="*/ 2650 w 4654"/>
              <a:gd name="T49" fmla="*/ 4135 h 4326"/>
              <a:gd name="T50" fmla="*/ 2841 w 4654"/>
              <a:gd name="T51" fmla="*/ 4326 h 4326"/>
              <a:gd name="T52" fmla="*/ 4464 w 4654"/>
              <a:gd name="T53" fmla="*/ 4326 h 4326"/>
              <a:gd name="T54" fmla="*/ 4654 w 4654"/>
              <a:gd name="T55" fmla="*/ 4135 h 4326"/>
              <a:gd name="T56" fmla="*/ 4654 w 4654"/>
              <a:gd name="T57" fmla="*/ 2495 h 4326"/>
              <a:gd name="T58" fmla="*/ 4464 w 4654"/>
              <a:gd name="T59" fmla="*/ 2305 h 4326"/>
              <a:gd name="T60" fmla="*/ 3864 w 4654"/>
              <a:gd name="T61" fmla="*/ 2305 h 4326"/>
              <a:gd name="T62" fmla="*/ 4464 w 4654"/>
              <a:gd name="T63" fmla="*/ 1158 h 4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654" h="4326">
                <a:moveTo>
                  <a:pt x="2004" y="191"/>
                </a:moveTo>
                <a:lnTo>
                  <a:pt x="2004" y="968"/>
                </a:lnTo>
                <a:cubicBezTo>
                  <a:pt x="2004" y="1073"/>
                  <a:pt x="1919" y="1158"/>
                  <a:pt x="1813" y="1158"/>
                </a:cubicBezTo>
                <a:cubicBezTo>
                  <a:pt x="1437" y="1158"/>
                  <a:pt x="1233" y="1544"/>
                  <a:pt x="1205" y="2305"/>
                </a:cubicBezTo>
                <a:lnTo>
                  <a:pt x="1813" y="2305"/>
                </a:lnTo>
                <a:cubicBezTo>
                  <a:pt x="1919" y="2305"/>
                  <a:pt x="2004" y="2390"/>
                  <a:pt x="2004" y="2495"/>
                </a:cubicBezTo>
                <a:lnTo>
                  <a:pt x="2004" y="4135"/>
                </a:lnTo>
                <a:cubicBezTo>
                  <a:pt x="2004" y="4241"/>
                  <a:pt x="1919" y="4326"/>
                  <a:pt x="1813" y="4326"/>
                </a:cubicBezTo>
                <a:lnTo>
                  <a:pt x="191" y="4326"/>
                </a:lnTo>
                <a:cubicBezTo>
                  <a:pt x="85" y="4326"/>
                  <a:pt x="0" y="4241"/>
                  <a:pt x="0" y="4135"/>
                </a:cubicBezTo>
                <a:lnTo>
                  <a:pt x="0" y="2495"/>
                </a:lnTo>
                <a:cubicBezTo>
                  <a:pt x="0" y="2131"/>
                  <a:pt x="37" y="1796"/>
                  <a:pt x="109" y="1501"/>
                </a:cubicBezTo>
                <a:cubicBezTo>
                  <a:pt x="183" y="1198"/>
                  <a:pt x="297" y="933"/>
                  <a:pt x="448" y="713"/>
                </a:cubicBezTo>
                <a:cubicBezTo>
                  <a:pt x="602" y="488"/>
                  <a:pt x="796" y="311"/>
                  <a:pt x="1023" y="187"/>
                </a:cubicBezTo>
                <a:cubicBezTo>
                  <a:pt x="1252" y="63"/>
                  <a:pt x="1518" y="0"/>
                  <a:pt x="1813" y="0"/>
                </a:cubicBezTo>
                <a:cubicBezTo>
                  <a:pt x="1919" y="0"/>
                  <a:pt x="2004" y="86"/>
                  <a:pt x="2004" y="191"/>
                </a:cubicBezTo>
                <a:close/>
                <a:moveTo>
                  <a:pt x="4464" y="1158"/>
                </a:moveTo>
                <a:cubicBezTo>
                  <a:pt x="4569" y="1158"/>
                  <a:pt x="4654" y="1073"/>
                  <a:pt x="4654" y="968"/>
                </a:cubicBezTo>
                <a:lnTo>
                  <a:pt x="4654" y="191"/>
                </a:lnTo>
                <a:cubicBezTo>
                  <a:pt x="4654" y="86"/>
                  <a:pt x="4569" y="0"/>
                  <a:pt x="4464" y="0"/>
                </a:cubicBezTo>
                <a:cubicBezTo>
                  <a:pt x="4168" y="0"/>
                  <a:pt x="3902" y="63"/>
                  <a:pt x="3674" y="187"/>
                </a:cubicBezTo>
                <a:cubicBezTo>
                  <a:pt x="3447" y="311"/>
                  <a:pt x="3253" y="488"/>
                  <a:pt x="3098" y="713"/>
                </a:cubicBezTo>
                <a:cubicBezTo>
                  <a:pt x="2948" y="933"/>
                  <a:pt x="2834" y="1198"/>
                  <a:pt x="2759" y="1501"/>
                </a:cubicBezTo>
                <a:cubicBezTo>
                  <a:pt x="2687" y="1796"/>
                  <a:pt x="2650" y="2131"/>
                  <a:pt x="2650" y="2495"/>
                </a:cubicBezTo>
                <a:lnTo>
                  <a:pt x="2650" y="4135"/>
                </a:lnTo>
                <a:cubicBezTo>
                  <a:pt x="2650" y="4241"/>
                  <a:pt x="2736" y="4326"/>
                  <a:pt x="2841" y="4326"/>
                </a:cubicBezTo>
                <a:lnTo>
                  <a:pt x="4464" y="4326"/>
                </a:lnTo>
                <a:cubicBezTo>
                  <a:pt x="4569" y="4326"/>
                  <a:pt x="4654" y="4241"/>
                  <a:pt x="4654" y="4135"/>
                </a:cubicBezTo>
                <a:lnTo>
                  <a:pt x="4654" y="2495"/>
                </a:lnTo>
                <a:cubicBezTo>
                  <a:pt x="4654" y="2390"/>
                  <a:pt x="4569" y="2305"/>
                  <a:pt x="4464" y="2305"/>
                </a:cubicBezTo>
                <a:lnTo>
                  <a:pt x="3864" y="2305"/>
                </a:lnTo>
                <a:cubicBezTo>
                  <a:pt x="3892" y="1544"/>
                  <a:pt x="4093" y="1158"/>
                  <a:pt x="4464" y="1158"/>
                </a:cubicBezTo>
                <a:close/>
              </a:path>
            </a:pathLst>
          </a:custGeom>
          <a:solidFill>
            <a:schemeClr val="accent1"/>
          </a:solidFill>
          <a:ln>
            <a:noFill/>
          </a:ln>
        </p:spPr>
        <p:txBody>
          <a:bodyPr/>
          <a:lstStyle/>
          <a:p>
            <a:pPr>
              <a:lnSpc>
                <a:spcPct val="130000"/>
              </a:lnSpc>
            </a:pPr>
            <a:endParaRPr lang="zh-CN" altLang="en-US"/>
          </a:p>
        </p:txBody>
      </p:sp>
      <p:sp>
        <p:nvSpPr>
          <p:cNvPr id="8" name="文本框 7"/>
          <p:cNvSpPr txBox="1"/>
          <p:nvPr>
            <p:custDataLst>
              <p:tags r:id="rId6"/>
            </p:custDataLst>
          </p:nvPr>
        </p:nvSpPr>
        <p:spPr>
          <a:xfrm>
            <a:off x="3467614" y="807520"/>
            <a:ext cx="8129390" cy="5309146"/>
          </a:xfrm>
          <a:prstGeom prst="rect">
            <a:avLst/>
          </a:prstGeom>
          <a:noFill/>
        </p:spPr>
        <p:txBody>
          <a:bodyPr wrap="square" rtlCol="0">
            <a:spAutoFit/>
          </a:bodyPr>
          <a:lstStyle/>
          <a:p>
            <a:pPr algn="just">
              <a:lnSpc>
                <a:spcPct val="150000"/>
              </a:lnSpc>
            </a:pPr>
            <a:r>
              <a:rPr lang="zh-CN" altLang="en-US" sz="2600" b="1" dirty="0">
                <a:solidFill>
                  <a:srgbClr val="FF0000"/>
                </a:solidFill>
                <a:sym typeface="+mn-ea"/>
              </a:rPr>
              <a:t>知识目标</a:t>
            </a:r>
            <a:r>
              <a:rPr lang="zh-CN" altLang="en-US" sz="2600" dirty="0" smtClean="0">
                <a:solidFill>
                  <a:schemeClr val="bg2">
                    <a:lumMod val="25000"/>
                  </a:schemeClr>
                </a:solidFill>
                <a:sym typeface="+mn-ea"/>
              </a:rPr>
              <a:t>：</a:t>
            </a:r>
            <a:r>
              <a:rPr lang="zh-CN" altLang="zh-CN" sz="2400" dirty="0"/>
              <a:t>了解动画的基本概念，掌握动画关键帧的概念和设置方法，掌握动画图表编辑器的功能和操作方法，了解嵌套的基本概念并掌握嵌套的使用的基本方法。</a:t>
            </a:r>
            <a:endParaRPr lang="zh-CN" altLang="zh-CN" dirty="0"/>
          </a:p>
          <a:p>
            <a:pPr algn="just">
              <a:lnSpc>
                <a:spcPct val="150000"/>
              </a:lnSpc>
            </a:pPr>
            <a:endParaRPr lang="zh-CN" altLang="en-US" sz="2600" dirty="0">
              <a:solidFill>
                <a:schemeClr val="bg2">
                  <a:lumMod val="25000"/>
                </a:schemeClr>
              </a:solidFill>
              <a:sym typeface="+mn-ea"/>
            </a:endParaRPr>
          </a:p>
          <a:p>
            <a:pPr algn="just">
              <a:lnSpc>
                <a:spcPct val="150000"/>
              </a:lnSpc>
            </a:pPr>
            <a:r>
              <a:rPr lang="zh-CN" altLang="en-US" sz="2600" b="1" dirty="0">
                <a:solidFill>
                  <a:srgbClr val="FF0000"/>
                </a:solidFill>
                <a:sym typeface="+mn-ea"/>
              </a:rPr>
              <a:t>能力目标</a:t>
            </a:r>
            <a:r>
              <a:rPr lang="zh-CN" altLang="en-US" sz="2600" dirty="0" smtClean="0">
                <a:solidFill>
                  <a:schemeClr val="bg2">
                    <a:lumMod val="25000"/>
                  </a:schemeClr>
                </a:solidFill>
                <a:sym typeface="+mn-ea"/>
              </a:rPr>
              <a:t>：</a:t>
            </a:r>
            <a:r>
              <a:rPr lang="zh-CN" altLang="zh-CN" sz="2400" dirty="0"/>
              <a:t>能够运用动画关键帧完成动画和特效调整的基本技巧。</a:t>
            </a:r>
            <a:endParaRPr lang="zh-CN" altLang="zh-CN" dirty="0"/>
          </a:p>
          <a:p>
            <a:pPr algn="just">
              <a:lnSpc>
                <a:spcPct val="150000"/>
              </a:lnSpc>
            </a:pPr>
            <a:r>
              <a:rPr lang="zh-CN" altLang="en-US" sz="2600" b="1" dirty="0" smtClean="0">
                <a:solidFill>
                  <a:srgbClr val="FF0000"/>
                </a:solidFill>
                <a:sym typeface="+mn-ea"/>
              </a:rPr>
              <a:t>素</a:t>
            </a:r>
            <a:r>
              <a:rPr lang="zh-CN" altLang="en-US" sz="2600" b="1" dirty="0">
                <a:solidFill>
                  <a:srgbClr val="FF0000"/>
                </a:solidFill>
                <a:sym typeface="+mn-ea"/>
              </a:rPr>
              <a:t>养目标</a:t>
            </a:r>
            <a:r>
              <a:rPr lang="zh-CN" altLang="en-US" sz="2600" dirty="0" smtClean="0">
                <a:solidFill>
                  <a:schemeClr val="bg2">
                    <a:lumMod val="25000"/>
                  </a:schemeClr>
                </a:solidFill>
                <a:sym typeface="+mn-ea"/>
              </a:rPr>
              <a:t>：</a:t>
            </a:r>
            <a:r>
              <a:rPr lang="zh-CN" altLang="zh-CN" sz="2400" dirty="0"/>
              <a:t>培养学习者有较强的学习能力和理解能力，具备良好的画面感觉与节奏感。</a:t>
            </a:r>
            <a:endParaRPr lang="zh-CN" altLang="zh-CN" dirty="0"/>
          </a:p>
          <a:p>
            <a:pPr algn="just">
              <a:lnSpc>
                <a:spcPct val="150000"/>
              </a:lnSpc>
            </a:pPr>
            <a:endParaRPr lang="zh-CN" altLang="en-US" sz="2600" dirty="0">
              <a:solidFill>
                <a:schemeClr val="bg2">
                  <a:lumMod val="25000"/>
                </a:schemeClr>
              </a:solidFill>
              <a:sym typeface="+mn-ea"/>
            </a:endParaRPr>
          </a:p>
        </p:txBody>
      </p:sp>
    </p:spTree>
    <p:custDataLst>
      <p:tags r:id="rId1"/>
    </p:custDataLst>
    <p:extLst>
      <p:ext uri="{BB962C8B-B14F-4D97-AF65-F5344CB8AC3E}">
        <p14:creationId xmlns:p14="http://schemas.microsoft.com/office/powerpoint/2010/main" val="4223270821"/>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圆角矩形 6"/>
          <p:cNvSpPr/>
          <p:nvPr>
            <p:custDataLst>
              <p:tags r:id="rId1"/>
            </p:custDataLst>
          </p:nvPr>
        </p:nvSpPr>
        <p:spPr>
          <a:xfrm>
            <a:off x="5981427" y="809402"/>
            <a:ext cx="5524773" cy="1848988"/>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400" dirty="0" smtClean="0">
                <a:solidFill>
                  <a:schemeClr val="tx1"/>
                </a:solidFill>
                <a:latin typeface="微软雅黑" panose="020B0503020204020204" pitchFamily="34" charset="-122"/>
                <a:ea typeface="微软雅黑" panose="020B0503020204020204" pitchFamily="34" charset="-122"/>
              </a:rPr>
              <a:t>A:</a:t>
            </a:r>
            <a:r>
              <a:rPr lang="zh-CN" altLang="zh-CN" sz="2400" dirty="0" smtClean="0">
                <a:solidFill>
                  <a:schemeClr val="tx1"/>
                </a:solidFill>
                <a:latin typeface="微软雅黑" panose="020B0503020204020204" pitchFamily="34" charset="-122"/>
                <a:ea typeface="微软雅黑" panose="020B0503020204020204" pitchFamily="34" charset="-122"/>
              </a:rPr>
              <a:t>此图标为最常见图标外观，在图表编辑器中，表现为线性匀速变化，如图</a:t>
            </a:r>
            <a:r>
              <a:rPr lang="en-US" altLang="zh-CN" sz="2400" dirty="0" smtClean="0">
                <a:solidFill>
                  <a:schemeClr val="tx1"/>
                </a:solidFill>
                <a:latin typeface="微软雅黑" panose="020B0503020204020204" pitchFamily="34" charset="-122"/>
                <a:ea typeface="微软雅黑" panose="020B0503020204020204" pitchFamily="34" charset="-122"/>
              </a:rPr>
              <a:t>4-24</a:t>
            </a:r>
            <a:r>
              <a:rPr lang="zh-CN" altLang="zh-CN" sz="2400" dirty="0" smtClean="0">
                <a:solidFill>
                  <a:schemeClr val="tx1"/>
                </a:solidFill>
                <a:latin typeface="微软雅黑" panose="020B0503020204020204" pitchFamily="34" charset="-122"/>
                <a:ea typeface="微软雅黑" panose="020B0503020204020204" pitchFamily="34" charset="-122"/>
              </a:rPr>
              <a:t>所示。</a:t>
            </a:r>
            <a:endParaRPr lang="zh-CN" altLang="zh-CN" sz="2400" dirty="0">
              <a:solidFill>
                <a:schemeClr val="tx1"/>
              </a:solidFill>
              <a:latin typeface="微软雅黑" panose="020B0503020204020204" pitchFamily="34" charset="-122"/>
              <a:ea typeface="微软雅黑" panose="020B0503020204020204" pitchFamily="34" charset="-122"/>
            </a:endParaRPr>
          </a:p>
        </p:txBody>
      </p:sp>
      <p:sp>
        <p:nvSpPr>
          <p:cNvPr id="6" name="等腰三角形 5"/>
          <p:cNvSpPr/>
          <p:nvPr/>
        </p:nvSpPr>
        <p:spPr>
          <a:xfrm rot="16200000">
            <a:off x="2217904" y="1375731"/>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图片 10"/>
          <p:cNvPicPr/>
          <p:nvPr/>
        </p:nvPicPr>
        <p:blipFill>
          <a:blip r:embed="rId4">
            <a:extLst>
              <a:ext uri="{28A0092B-C50C-407E-A947-70E740481C1C}">
                <a14:useLocalDpi xmlns:a14="http://schemas.microsoft.com/office/drawing/2010/main" val="0"/>
              </a:ext>
            </a:extLst>
          </a:blip>
          <a:srcRect/>
          <a:stretch>
            <a:fillRect/>
          </a:stretch>
        </p:blipFill>
        <p:spPr>
          <a:xfrm>
            <a:off x="2713265" y="531140"/>
            <a:ext cx="2781300" cy="2241550"/>
          </a:xfrm>
          <a:prstGeom prst="rect">
            <a:avLst/>
          </a:prstGeom>
          <a:noFill/>
          <a:ln>
            <a:noFill/>
          </a:ln>
        </p:spPr>
      </p:pic>
      <p:sp>
        <p:nvSpPr>
          <p:cNvPr id="2" name="矩形 1"/>
          <p:cNvSpPr/>
          <p:nvPr/>
        </p:nvSpPr>
        <p:spPr>
          <a:xfrm>
            <a:off x="3240977" y="2937750"/>
            <a:ext cx="1144865" cy="507831"/>
          </a:xfrm>
          <a:prstGeom prst="rect">
            <a:avLst/>
          </a:prstGeom>
        </p:spPr>
        <p:txBody>
          <a:bodyPr wrap="none">
            <a:spAutoFit/>
          </a:bodyPr>
          <a:lstStyle/>
          <a:p>
            <a:pPr indent="304800" algn="ctr">
              <a:lnSpc>
                <a:spcPct val="150000"/>
              </a:lnSpc>
              <a:spcAft>
                <a:spcPts val="0"/>
              </a:spcAft>
            </a:pPr>
            <a:r>
              <a:rPr lang="zh-CN" altLang="zh-CN" kern="100" dirty="0">
                <a:latin typeface="Calibri" panose="020F0502020204030204" pitchFamily="34" charset="0"/>
                <a:ea typeface="宋体" panose="02010600030101010101" pitchFamily="2" charset="-122"/>
                <a:cs typeface="宋体" panose="02010600030101010101" pitchFamily="2" charset="-122"/>
              </a:rPr>
              <a:t>图</a:t>
            </a:r>
            <a:r>
              <a:rPr lang="en-US" altLang="zh-CN" kern="100" dirty="0">
                <a:latin typeface="Calibri" panose="020F0502020204030204" pitchFamily="34" charset="0"/>
                <a:ea typeface="宋体" panose="02010600030101010101" pitchFamily="2" charset="-122"/>
                <a:cs typeface="宋体" panose="02010600030101010101" pitchFamily="2" charset="-122"/>
              </a:rPr>
              <a:t>4-24</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13" name="圆角矩形 6"/>
          <p:cNvSpPr/>
          <p:nvPr>
            <p:custDataLst>
              <p:tags r:id="rId2"/>
            </p:custDataLst>
          </p:nvPr>
        </p:nvSpPr>
        <p:spPr>
          <a:xfrm>
            <a:off x="5981427" y="3606161"/>
            <a:ext cx="5524773" cy="2822916"/>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en-US" altLang="zh-CN" sz="2400" dirty="0" smtClean="0">
                <a:solidFill>
                  <a:schemeClr val="tx1"/>
                </a:solidFill>
                <a:latin typeface="微软雅黑" panose="020B0503020204020204" pitchFamily="34" charset="-122"/>
                <a:ea typeface="微软雅黑" panose="020B0503020204020204" pitchFamily="34" charset="-122"/>
              </a:rPr>
              <a:t>       B</a:t>
            </a:r>
            <a:r>
              <a:rPr lang="en-US" altLang="zh-CN" sz="2400" dirty="0">
                <a:solidFill>
                  <a:schemeClr val="tx1"/>
                </a:solidFill>
                <a:latin typeface="微软雅黑" panose="020B0503020204020204" pitchFamily="34" charset="-122"/>
                <a:ea typeface="微软雅黑" panose="020B0503020204020204" pitchFamily="34" charset="-122"/>
              </a:rPr>
              <a:t>:</a:t>
            </a:r>
            <a:r>
              <a:rPr lang="zh-CN" altLang="zh-CN" sz="2400" dirty="0">
                <a:solidFill>
                  <a:schemeClr val="tx1"/>
                </a:solidFill>
                <a:latin typeface="微软雅黑" panose="020B0503020204020204" pitchFamily="34" charset="-122"/>
                <a:ea typeface="微软雅黑" panose="020B0503020204020204" pitchFamily="34" charset="-122"/>
              </a:rPr>
              <a:t>此图标在选择“定格”设置时变化，其表现为以线性匀速方式进入，一直平滑到出点，数值固定无变化，在图表编辑器中如图</a:t>
            </a:r>
            <a:r>
              <a:rPr lang="en-US" altLang="zh-CN" sz="2400" dirty="0">
                <a:solidFill>
                  <a:schemeClr val="tx1"/>
                </a:solidFill>
                <a:latin typeface="微软雅黑" panose="020B0503020204020204" pitchFamily="34" charset="-122"/>
                <a:ea typeface="微软雅黑" panose="020B0503020204020204" pitchFamily="34" charset="-122"/>
              </a:rPr>
              <a:t>4-25</a:t>
            </a:r>
            <a:r>
              <a:rPr lang="zh-CN" altLang="zh-CN" sz="2400" dirty="0">
                <a:solidFill>
                  <a:schemeClr val="tx1"/>
                </a:solidFill>
                <a:latin typeface="微软雅黑" panose="020B0503020204020204" pitchFamily="34" charset="-122"/>
                <a:ea typeface="微软雅黑" panose="020B0503020204020204" pitchFamily="34" charset="-122"/>
              </a:rPr>
              <a:t>所示</a:t>
            </a:r>
          </a:p>
          <a:p>
            <a:endParaRPr lang="zh-CN" altLang="zh-CN" sz="2400" dirty="0">
              <a:solidFill>
                <a:schemeClr val="tx1"/>
              </a:solidFill>
              <a:latin typeface="微软雅黑" panose="020B0503020204020204" pitchFamily="34" charset="-122"/>
              <a:ea typeface="微软雅黑" panose="020B0503020204020204" pitchFamily="34" charset="-122"/>
            </a:endParaRPr>
          </a:p>
        </p:txBody>
      </p:sp>
      <p:pic>
        <p:nvPicPr>
          <p:cNvPr id="14" name="图片 13"/>
          <p:cNvPicPr/>
          <p:nvPr/>
        </p:nvPicPr>
        <p:blipFill>
          <a:blip r:embed="rId5">
            <a:extLst>
              <a:ext uri="{28A0092B-C50C-407E-A947-70E740481C1C}">
                <a14:useLocalDpi xmlns:a14="http://schemas.microsoft.com/office/drawing/2010/main" val="0"/>
              </a:ext>
            </a:extLst>
          </a:blip>
          <a:srcRect/>
          <a:stretch>
            <a:fillRect/>
          </a:stretch>
        </p:blipFill>
        <p:spPr>
          <a:xfrm>
            <a:off x="2558144" y="3753119"/>
            <a:ext cx="2936421" cy="2338810"/>
          </a:xfrm>
          <a:prstGeom prst="rect">
            <a:avLst/>
          </a:prstGeom>
          <a:noFill/>
          <a:ln>
            <a:noFill/>
          </a:ln>
        </p:spPr>
      </p:pic>
      <p:sp>
        <p:nvSpPr>
          <p:cNvPr id="7" name="矩形 6"/>
          <p:cNvSpPr/>
          <p:nvPr/>
        </p:nvSpPr>
        <p:spPr>
          <a:xfrm>
            <a:off x="3092642" y="6148821"/>
            <a:ext cx="1217001" cy="501291"/>
          </a:xfrm>
          <a:prstGeom prst="rect">
            <a:avLst/>
          </a:prstGeom>
        </p:spPr>
        <p:txBody>
          <a:bodyPr wrap="none">
            <a:spAutoFit/>
          </a:bodyPr>
          <a:lstStyle/>
          <a:p>
            <a:pPr indent="304800" algn="ctr">
              <a:lnSpc>
                <a:spcPct val="150000"/>
              </a:lnSpc>
              <a:spcAft>
                <a:spcPts val="0"/>
              </a:spcAft>
            </a:pPr>
            <a:r>
              <a:rPr lang="zh-CN" altLang="zh-CN" sz="2000" kern="100" dirty="0">
                <a:latin typeface="Calibri" panose="020F0502020204030204" pitchFamily="34" charset="0"/>
                <a:ea typeface="宋体" panose="02010600030101010101" pitchFamily="2" charset="-122"/>
                <a:cs typeface="宋体" panose="02010600030101010101" pitchFamily="2" charset="-122"/>
              </a:rPr>
              <a:t>图</a:t>
            </a:r>
            <a:r>
              <a:rPr lang="en-US" altLang="zh-CN" sz="2000" kern="100" dirty="0">
                <a:latin typeface="Calibri" panose="020F0502020204030204" pitchFamily="34" charset="0"/>
                <a:ea typeface="宋体" panose="02010600030101010101" pitchFamily="2" charset="-122"/>
                <a:cs typeface="宋体" panose="02010600030101010101" pitchFamily="2" charset="-122"/>
              </a:rPr>
              <a:t>4-25</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p:txBody>
      </p:sp>
      <p:grpSp>
        <p:nvGrpSpPr>
          <p:cNvPr id="17" name="组合 16"/>
          <p:cNvGrpSpPr/>
          <p:nvPr/>
        </p:nvGrpSpPr>
        <p:grpSpPr>
          <a:xfrm>
            <a:off x="345595" y="923702"/>
            <a:ext cx="1729464" cy="1088374"/>
            <a:chOff x="360594" y="1901511"/>
            <a:chExt cx="1729464" cy="1088374"/>
          </a:xfrm>
        </p:grpSpPr>
        <p:sp>
          <p:nvSpPr>
            <p:cNvPr id="18" name="矩形: 圆角 41"/>
            <p:cNvSpPr/>
            <p:nvPr/>
          </p:nvSpPr>
          <p:spPr>
            <a:xfrm>
              <a:off x="360594" y="1901511"/>
              <a:ext cx="1729464" cy="1088374"/>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487142" y="2039538"/>
              <a:ext cx="1472283" cy="830997"/>
            </a:xfrm>
            <a:prstGeom prst="rect">
              <a:avLst/>
            </a:prstGeom>
            <a:noFill/>
          </p:spPr>
          <p:txBody>
            <a:bodyPr wrap="square" rtlCol="0">
              <a:spAutoFit/>
            </a:bodyPr>
            <a:lstStyle/>
            <a:p>
              <a:pPr algn="ctr"/>
              <a:r>
                <a:rPr lang="zh-CN" altLang="en-US" sz="2400" b="1" dirty="0" smtClean="0">
                  <a:solidFill>
                    <a:schemeClr val="bg1"/>
                  </a:solidFill>
                </a:rPr>
                <a:t> 插值</a:t>
              </a:r>
              <a:endParaRPr lang="en-US" altLang="zh-CN" sz="2400" b="1" dirty="0" smtClean="0">
                <a:solidFill>
                  <a:schemeClr val="bg1"/>
                </a:solidFill>
              </a:endParaRPr>
            </a:p>
            <a:p>
              <a:pPr algn="ctr"/>
              <a:r>
                <a:rPr lang="zh-CN" altLang="en-US" sz="2400" b="1" dirty="0" smtClean="0">
                  <a:solidFill>
                    <a:schemeClr val="bg1"/>
                  </a:solidFill>
                </a:rPr>
                <a:t>方式</a:t>
              </a:r>
              <a:endParaRPr lang="en-US" altLang="zh-CN" sz="2400" b="1" dirty="0" smtClean="0">
                <a:solidFill>
                  <a:schemeClr val="bg1"/>
                </a:solidFill>
              </a:endParaRPr>
            </a:p>
          </p:txBody>
        </p:sp>
      </p:grpSp>
    </p:spTree>
    <p:extLst>
      <p:ext uri="{BB962C8B-B14F-4D97-AF65-F5344CB8AC3E}">
        <p14:creationId xmlns:p14="http://schemas.microsoft.com/office/powerpoint/2010/main" val="4264341258"/>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圆角矩形 6"/>
          <p:cNvSpPr/>
          <p:nvPr>
            <p:custDataLst>
              <p:tags r:id="rId1"/>
            </p:custDataLst>
          </p:nvPr>
        </p:nvSpPr>
        <p:spPr>
          <a:xfrm>
            <a:off x="3559628" y="228601"/>
            <a:ext cx="7576457" cy="3808810"/>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en-US" altLang="zh-CN" sz="2400" dirty="0" smtClean="0">
                <a:solidFill>
                  <a:schemeClr val="tx1"/>
                </a:solidFill>
              </a:rPr>
              <a:t>C</a:t>
            </a:r>
            <a:r>
              <a:rPr lang="en-US" altLang="zh-CN" sz="2400" dirty="0">
                <a:solidFill>
                  <a:schemeClr val="tx1"/>
                </a:solidFill>
              </a:rPr>
              <a:t>: </a:t>
            </a:r>
            <a:r>
              <a:rPr lang="zh-CN" altLang="zh-CN" sz="2400" dirty="0">
                <a:solidFill>
                  <a:schemeClr val="tx1"/>
                </a:solidFill>
              </a:rPr>
              <a:t>此图标在选择“自动贝塞尔曲线”设置时变化，可以影响关键帧的出入速度，效果平滑不突兀。</a:t>
            </a:r>
          </a:p>
          <a:p>
            <a:pPr>
              <a:lnSpc>
                <a:spcPct val="150000"/>
              </a:lnSpc>
            </a:pPr>
            <a:r>
              <a:rPr lang="en-US" altLang="zh-CN" sz="2400" dirty="0">
                <a:solidFill>
                  <a:schemeClr val="tx1"/>
                </a:solidFill>
              </a:rPr>
              <a:t>D: </a:t>
            </a:r>
            <a:r>
              <a:rPr lang="zh-CN" altLang="zh-CN" sz="2400" dirty="0">
                <a:solidFill>
                  <a:schemeClr val="tx1"/>
                </a:solidFill>
              </a:rPr>
              <a:t>此图标在选择“连续贝塞尔曲线”设置时变化，出入速度变为平滑出入，以贝塞尔方式加以表现</a:t>
            </a:r>
            <a:r>
              <a:rPr lang="zh-CN" altLang="zh-CN" sz="2400" dirty="0" smtClean="0">
                <a:solidFill>
                  <a:schemeClr val="tx1"/>
                </a:solidFill>
              </a:rPr>
              <a:t>。</a:t>
            </a:r>
            <a:endParaRPr lang="en-US" altLang="zh-CN" sz="2400" dirty="0" smtClean="0">
              <a:solidFill>
                <a:schemeClr val="tx1"/>
              </a:solidFill>
            </a:endParaRPr>
          </a:p>
          <a:p>
            <a:pPr>
              <a:lnSpc>
                <a:spcPct val="150000"/>
              </a:lnSpc>
            </a:pPr>
            <a:r>
              <a:rPr lang="en-US" altLang="zh-CN" sz="2400" dirty="0">
                <a:solidFill>
                  <a:schemeClr val="tx1"/>
                </a:solidFill>
              </a:rPr>
              <a:t>E: </a:t>
            </a:r>
            <a:r>
              <a:rPr lang="zh-CN" altLang="zh-CN" sz="2400" dirty="0">
                <a:solidFill>
                  <a:schemeClr val="tx1"/>
                </a:solidFill>
              </a:rPr>
              <a:t>当入点设置为“线性”，出点设置为“贝塞尔曲线”时</a:t>
            </a:r>
            <a:r>
              <a:rPr lang="en-US" altLang="zh-CN" sz="2400" dirty="0">
                <a:solidFill>
                  <a:schemeClr val="tx1"/>
                </a:solidFill>
              </a:rPr>
              <a:t>,</a:t>
            </a:r>
            <a:r>
              <a:rPr lang="zh-CN" altLang="zh-CN" sz="2400" dirty="0">
                <a:solidFill>
                  <a:schemeClr val="tx1"/>
                </a:solidFill>
              </a:rPr>
              <a:t>会产生此图标，图表编辑器中在如图</a:t>
            </a:r>
            <a:r>
              <a:rPr lang="en-US" altLang="zh-CN" sz="2400" dirty="0">
                <a:solidFill>
                  <a:schemeClr val="tx1"/>
                </a:solidFill>
              </a:rPr>
              <a:t>4-26</a:t>
            </a:r>
            <a:r>
              <a:rPr lang="zh-CN" altLang="zh-CN" sz="2400" dirty="0">
                <a:solidFill>
                  <a:schemeClr val="tx1"/>
                </a:solidFill>
              </a:rPr>
              <a:t>所示。</a:t>
            </a:r>
          </a:p>
          <a:p>
            <a:endParaRPr lang="zh-CN" altLang="zh-CN" sz="2400" dirty="0"/>
          </a:p>
        </p:txBody>
      </p:sp>
      <p:sp>
        <p:nvSpPr>
          <p:cNvPr id="6" name="等腰三角形 5"/>
          <p:cNvSpPr/>
          <p:nvPr/>
        </p:nvSpPr>
        <p:spPr>
          <a:xfrm rot="16200000">
            <a:off x="2217904" y="1375731"/>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图片 10"/>
          <p:cNvPicPr/>
          <p:nvPr/>
        </p:nvPicPr>
        <p:blipFill>
          <a:blip r:embed="rId3">
            <a:extLst>
              <a:ext uri="{28A0092B-C50C-407E-A947-70E740481C1C}">
                <a14:useLocalDpi xmlns:a14="http://schemas.microsoft.com/office/drawing/2010/main" val="0"/>
              </a:ext>
            </a:extLst>
          </a:blip>
          <a:srcRect/>
          <a:stretch>
            <a:fillRect/>
          </a:stretch>
        </p:blipFill>
        <p:spPr>
          <a:xfrm>
            <a:off x="3498213" y="4229903"/>
            <a:ext cx="2457082" cy="2412375"/>
          </a:xfrm>
          <a:prstGeom prst="rect">
            <a:avLst/>
          </a:prstGeom>
          <a:noFill/>
          <a:ln>
            <a:noFill/>
          </a:ln>
        </p:spPr>
      </p:pic>
      <p:sp>
        <p:nvSpPr>
          <p:cNvPr id="2" name="矩形 1"/>
          <p:cNvSpPr/>
          <p:nvPr/>
        </p:nvSpPr>
        <p:spPr>
          <a:xfrm>
            <a:off x="5828388" y="5027873"/>
            <a:ext cx="1361271" cy="583108"/>
          </a:xfrm>
          <a:prstGeom prst="rect">
            <a:avLst/>
          </a:prstGeom>
        </p:spPr>
        <p:txBody>
          <a:bodyPr wrap="none">
            <a:spAutoFit/>
          </a:bodyPr>
          <a:lstStyle/>
          <a:p>
            <a:pPr indent="304800" algn="ctr">
              <a:lnSpc>
                <a:spcPct val="150000"/>
              </a:lnSpc>
              <a:spcAft>
                <a:spcPts val="0"/>
              </a:spcAft>
            </a:pPr>
            <a:r>
              <a:rPr lang="zh-CN" altLang="zh-CN" sz="2400" kern="100" dirty="0">
                <a:latin typeface="Calibri" panose="020F0502020204030204" pitchFamily="34" charset="0"/>
                <a:ea typeface="宋体" panose="02010600030101010101" pitchFamily="2" charset="-122"/>
                <a:cs typeface="宋体" panose="02010600030101010101" pitchFamily="2" charset="-122"/>
              </a:rPr>
              <a:t>图</a:t>
            </a:r>
            <a:r>
              <a:rPr lang="en-US" altLang="zh-CN" sz="2400" kern="100" dirty="0">
                <a:latin typeface="Calibri" panose="020F0502020204030204" pitchFamily="34" charset="0"/>
                <a:ea typeface="宋体" panose="02010600030101010101" pitchFamily="2" charset="-122"/>
                <a:cs typeface="宋体" panose="02010600030101010101" pitchFamily="2" charset="-122"/>
              </a:rPr>
              <a:t>4-26</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p:txBody>
      </p:sp>
      <p:grpSp>
        <p:nvGrpSpPr>
          <p:cNvPr id="13" name="组合 12"/>
          <p:cNvGrpSpPr/>
          <p:nvPr/>
        </p:nvGrpSpPr>
        <p:grpSpPr>
          <a:xfrm>
            <a:off x="345595" y="923702"/>
            <a:ext cx="1729464" cy="1088374"/>
            <a:chOff x="360594" y="1901511"/>
            <a:chExt cx="1729464" cy="1088374"/>
          </a:xfrm>
        </p:grpSpPr>
        <p:sp>
          <p:nvSpPr>
            <p:cNvPr id="14" name="矩形: 圆角 41"/>
            <p:cNvSpPr/>
            <p:nvPr/>
          </p:nvSpPr>
          <p:spPr>
            <a:xfrm>
              <a:off x="360594" y="1901511"/>
              <a:ext cx="1729464" cy="1088374"/>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p:cNvSpPr txBox="1"/>
            <p:nvPr/>
          </p:nvSpPr>
          <p:spPr>
            <a:xfrm>
              <a:off x="487142" y="2039538"/>
              <a:ext cx="1472283" cy="830997"/>
            </a:xfrm>
            <a:prstGeom prst="rect">
              <a:avLst/>
            </a:prstGeom>
            <a:noFill/>
          </p:spPr>
          <p:txBody>
            <a:bodyPr wrap="square" rtlCol="0">
              <a:spAutoFit/>
            </a:bodyPr>
            <a:lstStyle/>
            <a:p>
              <a:pPr algn="ctr"/>
              <a:r>
                <a:rPr lang="zh-CN" altLang="en-US" sz="2400" b="1" dirty="0" smtClean="0">
                  <a:solidFill>
                    <a:schemeClr val="bg1"/>
                  </a:solidFill>
                </a:rPr>
                <a:t> 插值</a:t>
              </a:r>
              <a:endParaRPr lang="en-US" altLang="zh-CN" sz="2400" b="1" dirty="0" smtClean="0">
                <a:solidFill>
                  <a:schemeClr val="bg1"/>
                </a:solidFill>
              </a:endParaRPr>
            </a:p>
            <a:p>
              <a:pPr algn="ctr"/>
              <a:r>
                <a:rPr lang="zh-CN" altLang="en-US" sz="2400" b="1" dirty="0" smtClean="0">
                  <a:solidFill>
                    <a:schemeClr val="bg1"/>
                  </a:solidFill>
                </a:rPr>
                <a:t>方式</a:t>
              </a:r>
              <a:endParaRPr lang="en-US" altLang="zh-CN" sz="2400" b="1" dirty="0" smtClean="0">
                <a:solidFill>
                  <a:schemeClr val="bg1"/>
                </a:solidFill>
              </a:endParaRPr>
            </a:p>
          </p:txBody>
        </p:sp>
      </p:grpSp>
    </p:spTree>
    <p:extLst>
      <p:ext uri="{BB962C8B-B14F-4D97-AF65-F5344CB8AC3E}">
        <p14:creationId xmlns:p14="http://schemas.microsoft.com/office/powerpoint/2010/main" val="2764506526"/>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圆角矩形 6"/>
          <p:cNvSpPr/>
          <p:nvPr>
            <p:custDataLst>
              <p:tags r:id="rId1"/>
            </p:custDataLst>
          </p:nvPr>
        </p:nvSpPr>
        <p:spPr>
          <a:xfrm>
            <a:off x="2694214" y="212345"/>
            <a:ext cx="8262258" cy="2986261"/>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zh-CN" sz="2000" dirty="0">
                <a:solidFill>
                  <a:schemeClr val="tx1"/>
                </a:solidFill>
              </a:rPr>
              <a:t>（</a:t>
            </a:r>
            <a:r>
              <a:rPr lang="en-US" altLang="zh-CN" sz="2000" dirty="0">
                <a:solidFill>
                  <a:schemeClr val="tx1"/>
                </a:solidFill>
              </a:rPr>
              <a:t>2</a:t>
            </a:r>
            <a:r>
              <a:rPr lang="zh-CN" altLang="zh-CN" sz="2000" dirty="0">
                <a:solidFill>
                  <a:schemeClr val="tx1"/>
                </a:solidFill>
              </a:rPr>
              <a:t>）空间关键帧</a:t>
            </a:r>
          </a:p>
          <a:p>
            <a:pPr>
              <a:lnSpc>
                <a:spcPct val="150000"/>
              </a:lnSpc>
            </a:pPr>
            <a:r>
              <a:rPr lang="zh-CN" altLang="zh-CN" sz="2000" dirty="0">
                <a:solidFill>
                  <a:schemeClr val="tx1"/>
                </a:solidFill>
              </a:rPr>
              <a:t>空间关键帧，改变此关键帧会影响路径的形状，从而改变两关键帧之间的运动方式，当路径显示不同时，运动方式也会有些许不同，如图</a:t>
            </a:r>
            <a:r>
              <a:rPr lang="en-US" altLang="zh-CN" sz="2000" dirty="0">
                <a:solidFill>
                  <a:schemeClr val="tx1"/>
                </a:solidFill>
              </a:rPr>
              <a:t>4-27</a:t>
            </a:r>
            <a:r>
              <a:rPr lang="zh-CN" altLang="zh-CN" sz="2000" dirty="0">
                <a:solidFill>
                  <a:schemeClr val="tx1"/>
                </a:solidFill>
              </a:rPr>
              <a:t>所示，当路径为此形状时，动画效果为：入点慢，随后加快，到中间点减速，出点之前减慢直至结束。</a:t>
            </a:r>
          </a:p>
          <a:p>
            <a:endParaRPr lang="zh-CN" altLang="zh-CN" sz="4000" dirty="0"/>
          </a:p>
        </p:txBody>
      </p:sp>
      <p:sp>
        <p:nvSpPr>
          <p:cNvPr id="6" name="等腰三角形 5"/>
          <p:cNvSpPr/>
          <p:nvPr/>
        </p:nvSpPr>
        <p:spPr>
          <a:xfrm rot="16200000">
            <a:off x="2217904" y="1375731"/>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 name="组合 12"/>
          <p:cNvGrpSpPr/>
          <p:nvPr/>
        </p:nvGrpSpPr>
        <p:grpSpPr>
          <a:xfrm>
            <a:off x="345595" y="923702"/>
            <a:ext cx="1729464" cy="1088374"/>
            <a:chOff x="360594" y="1901511"/>
            <a:chExt cx="1729464" cy="1088374"/>
          </a:xfrm>
        </p:grpSpPr>
        <p:sp>
          <p:nvSpPr>
            <p:cNvPr id="14" name="矩形: 圆角 41"/>
            <p:cNvSpPr/>
            <p:nvPr/>
          </p:nvSpPr>
          <p:spPr>
            <a:xfrm>
              <a:off x="360594" y="1901511"/>
              <a:ext cx="1729464" cy="1088374"/>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p:cNvSpPr txBox="1"/>
            <p:nvPr/>
          </p:nvSpPr>
          <p:spPr>
            <a:xfrm>
              <a:off x="487142" y="2039538"/>
              <a:ext cx="1472283" cy="830997"/>
            </a:xfrm>
            <a:prstGeom prst="rect">
              <a:avLst/>
            </a:prstGeom>
            <a:noFill/>
          </p:spPr>
          <p:txBody>
            <a:bodyPr wrap="square" rtlCol="0">
              <a:spAutoFit/>
            </a:bodyPr>
            <a:lstStyle/>
            <a:p>
              <a:pPr algn="ctr"/>
              <a:r>
                <a:rPr lang="zh-CN" altLang="en-US" sz="2400" b="1" dirty="0" smtClean="0">
                  <a:solidFill>
                    <a:schemeClr val="bg1"/>
                  </a:solidFill>
                </a:rPr>
                <a:t> 插值</a:t>
              </a:r>
              <a:endParaRPr lang="en-US" altLang="zh-CN" sz="2400" b="1" dirty="0" smtClean="0">
                <a:solidFill>
                  <a:schemeClr val="bg1"/>
                </a:solidFill>
              </a:endParaRPr>
            </a:p>
            <a:p>
              <a:pPr algn="ctr"/>
              <a:r>
                <a:rPr lang="zh-CN" altLang="en-US" sz="2400" b="1" dirty="0" smtClean="0">
                  <a:solidFill>
                    <a:schemeClr val="bg1"/>
                  </a:solidFill>
                </a:rPr>
                <a:t>方式</a:t>
              </a:r>
              <a:endParaRPr lang="en-US" altLang="zh-CN" sz="2400" b="1" dirty="0" smtClean="0">
                <a:solidFill>
                  <a:schemeClr val="bg1"/>
                </a:solidFill>
              </a:endParaRPr>
            </a:p>
          </p:txBody>
        </p:sp>
      </p:grpSp>
      <p:pic>
        <p:nvPicPr>
          <p:cNvPr id="10" name="图片 9"/>
          <p:cNvPicPr/>
          <p:nvPr/>
        </p:nvPicPr>
        <p:blipFill>
          <a:blip r:embed="rId4">
            <a:extLst>
              <a:ext uri="{28A0092B-C50C-407E-A947-70E740481C1C}">
                <a14:useLocalDpi xmlns:a14="http://schemas.microsoft.com/office/drawing/2010/main" val="0"/>
              </a:ext>
            </a:extLst>
          </a:blip>
          <a:srcRect/>
          <a:stretch>
            <a:fillRect/>
          </a:stretch>
        </p:blipFill>
        <p:spPr>
          <a:xfrm>
            <a:off x="2694213" y="3471182"/>
            <a:ext cx="2661557" cy="2521404"/>
          </a:xfrm>
          <a:prstGeom prst="rect">
            <a:avLst/>
          </a:prstGeom>
          <a:noFill/>
          <a:ln>
            <a:noFill/>
          </a:ln>
        </p:spPr>
      </p:pic>
      <p:sp>
        <p:nvSpPr>
          <p:cNvPr id="4" name="矩形 3"/>
          <p:cNvSpPr/>
          <p:nvPr/>
        </p:nvSpPr>
        <p:spPr>
          <a:xfrm>
            <a:off x="3001180" y="6001874"/>
            <a:ext cx="1361271" cy="583108"/>
          </a:xfrm>
          <a:prstGeom prst="rect">
            <a:avLst/>
          </a:prstGeom>
        </p:spPr>
        <p:txBody>
          <a:bodyPr wrap="none">
            <a:spAutoFit/>
          </a:bodyPr>
          <a:lstStyle/>
          <a:p>
            <a:pPr indent="304800" algn="ctr">
              <a:lnSpc>
                <a:spcPct val="150000"/>
              </a:lnSpc>
              <a:spcAft>
                <a:spcPts val="0"/>
              </a:spcAft>
            </a:pPr>
            <a:r>
              <a:rPr lang="zh-CN" altLang="zh-CN" sz="2400" kern="100" dirty="0">
                <a:latin typeface="Calibri" panose="020F0502020204030204" pitchFamily="34" charset="0"/>
                <a:ea typeface="宋体" panose="02010600030101010101" pitchFamily="2" charset="-122"/>
                <a:cs typeface="宋体" panose="02010600030101010101" pitchFamily="2" charset="-122"/>
              </a:rPr>
              <a:t>图</a:t>
            </a:r>
            <a:r>
              <a:rPr lang="en-US" altLang="zh-CN" sz="2400" kern="100" dirty="0">
                <a:latin typeface="Calibri" panose="020F0502020204030204" pitchFamily="34" charset="0"/>
                <a:ea typeface="宋体" panose="02010600030101010101" pitchFamily="2" charset="-122"/>
                <a:cs typeface="宋体" panose="02010600030101010101" pitchFamily="2" charset="-122"/>
              </a:rPr>
              <a:t>4-27</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17" name="圆角矩形 6"/>
          <p:cNvSpPr/>
          <p:nvPr>
            <p:custDataLst>
              <p:tags r:id="rId2"/>
            </p:custDataLst>
          </p:nvPr>
        </p:nvSpPr>
        <p:spPr>
          <a:xfrm>
            <a:off x="5698395" y="2726873"/>
            <a:ext cx="6319433" cy="4005068"/>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endParaRPr lang="en-US" altLang="zh-CN" sz="2000" dirty="0" smtClean="0">
              <a:solidFill>
                <a:schemeClr val="tx1"/>
              </a:solidFill>
            </a:endParaRPr>
          </a:p>
          <a:p>
            <a:pPr>
              <a:lnSpc>
                <a:spcPct val="150000"/>
              </a:lnSpc>
            </a:pPr>
            <a:endParaRPr lang="en-US" altLang="zh-CN" sz="2000" dirty="0">
              <a:solidFill>
                <a:schemeClr val="tx1"/>
              </a:solidFill>
            </a:endParaRPr>
          </a:p>
          <a:p>
            <a:pPr>
              <a:lnSpc>
                <a:spcPct val="150000"/>
              </a:lnSpc>
            </a:pPr>
            <a:r>
              <a:rPr lang="zh-CN" altLang="zh-CN" sz="2000" dirty="0" smtClean="0">
                <a:solidFill>
                  <a:schemeClr val="tx1"/>
                </a:solidFill>
              </a:rPr>
              <a:t>各</a:t>
            </a:r>
            <a:r>
              <a:rPr lang="zh-CN" altLang="zh-CN" sz="2000" dirty="0">
                <a:solidFill>
                  <a:schemeClr val="tx1"/>
                </a:solidFill>
              </a:rPr>
              <a:t>图标差值方式详解</a:t>
            </a:r>
          </a:p>
          <a:p>
            <a:pPr>
              <a:lnSpc>
                <a:spcPct val="150000"/>
              </a:lnSpc>
            </a:pPr>
            <a:r>
              <a:rPr lang="en-US" altLang="zh-CN" sz="2000" dirty="0">
                <a:solidFill>
                  <a:schemeClr val="tx1"/>
                </a:solidFill>
              </a:rPr>
              <a:t>A:</a:t>
            </a:r>
            <a:r>
              <a:rPr lang="zh-CN" altLang="zh-CN" sz="2000" dirty="0">
                <a:solidFill>
                  <a:schemeClr val="tx1"/>
                </a:solidFill>
              </a:rPr>
              <a:t>关键帧之间为直线匀速运动。</a:t>
            </a:r>
          </a:p>
          <a:p>
            <a:pPr>
              <a:lnSpc>
                <a:spcPct val="150000"/>
              </a:lnSpc>
            </a:pPr>
            <a:r>
              <a:rPr lang="en-US" altLang="zh-CN" sz="2000" dirty="0">
                <a:solidFill>
                  <a:schemeClr val="tx1"/>
                </a:solidFill>
              </a:rPr>
              <a:t>B:</a:t>
            </a:r>
            <a:r>
              <a:rPr lang="zh-CN" altLang="zh-CN" sz="2000" dirty="0">
                <a:solidFill>
                  <a:schemeClr val="tx1"/>
                </a:solidFill>
              </a:rPr>
              <a:t>关键帧之间为光滑的曲线运动。</a:t>
            </a:r>
          </a:p>
          <a:p>
            <a:pPr>
              <a:lnSpc>
                <a:spcPct val="150000"/>
              </a:lnSpc>
            </a:pPr>
            <a:r>
              <a:rPr lang="en-US" altLang="zh-CN" sz="2000" dirty="0">
                <a:solidFill>
                  <a:schemeClr val="tx1"/>
                </a:solidFill>
              </a:rPr>
              <a:t>C:</a:t>
            </a:r>
            <a:r>
              <a:rPr lang="zh-CN" altLang="zh-CN" sz="2000" dirty="0">
                <a:solidFill>
                  <a:schemeClr val="tx1"/>
                </a:solidFill>
              </a:rPr>
              <a:t>此为形成“位置”关键帧的默认方式</a:t>
            </a:r>
          </a:p>
          <a:p>
            <a:pPr>
              <a:lnSpc>
                <a:spcPct val="150000"/>
              </a:lnSpc>
            </a:pPr>
            <a:r>
              <a:rPr lang="en-US" altLang="zh-CN" sz="2000" dirty="0">
                <a:solidFill>
                  <a:schemeClr val="tx1"/>
                </a:solidFill>
              </a:rPr>
              <a:t>D:</a:t>
            </a:r>
            <a:r>
              <a:rPr lang="zh-CN" altLang="zh-CN" sz="2000" dirty="0">
                <a:solidFill>
                  <a:schemeClr val="tx1"/>
                </a:solidFill>
              </a:rPr>
              <a:t>可以自由调节前后两边的手柄，使得运动路径完全按照自己想要的方式进行运动。</a:t>
            </a:r>
          </a:p>
          <a:p>
            <a:pPr>
              <a:lnSpc>
                <a:spcPct val="150000"/>
              </a:lnSpc>
            </a:pPr>
            <a:r>
              <a:rPr lang="en-US" altLang="zh-CN" sz="2000" dirty="0">
                <a:solidFill>
                  <a:schemeClr val="tx1"/>
                </a:solidFill>
              </a:rPr>
              <a:t>E:</a:t>
            </a:r>
            <a:r>
              <a:rPr lang="zh-CN" altLang="zh-CN" sz="2000" dirty="0">
                <a:solidFill>
                  <a:schemeClr val="tx1"/>
                </a:solidFill>
              </a:rPr>
              <a:t>运动位置突变，即位置的突然变化，如运动到某位置直接消失，随后在下一个关键帧处出现。</a:t>
            </a:r>
          </a:p>
          <a:p>
            <a:pPr>
              <a:lnSpc>
                <a:spcPct val="150000"/>
              </a:lnSpc>
            </a:pPr>
            <a:endParaRPr lang="zh-CN" altLang="zh-CN" sz="4400" dirty="0">
              <a:solidFill>
                <a:schemeClr val="tx1"/>
              </a:solidFill>
            </a:endParaRPr>
          </a:p>
        </p:txBody>
      </p:sp>
    </p:spTree>
    <p:extLst>
      <p:ext uri="{BB962C8B-B14F-4D97-AF65-F5344CB8AC3E}">
        <p14:creationId xmlns:p14="http://schemas.microsoft.com/office/powerpoint/2010/main" val="576886706"/>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940815"/>
            <a:ext cx="12192000" cy="297637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p>
        </p:txBody>
      </p:sp>
      <p:cxnSp>
        <p:nvCxnSpPr>
          <p:cNvPr id="4" name="直接连接符 3"/>
          <p:cNvCxnSpPr>
            <a:stCxn id="2" idx="1"/>
          </p:cNvCxnSpPr>
          <p:nvPr/>
        </p:nvCxnSpPr>
        <p:spPr>
          <a:xfrm flipV="1">
            <a:off x="0" y="3309257"/>
            <a:ext cx="2598057" cy="119743"/>
          </a:xfrm>
          <a:prstGeom prst="line">
            <a:avLst/>
          </a:prstGeom>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0" y="3429000"/>
            <a:ext cx="300445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9187543" y="3429000"/>
            <a:ext cx="300445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5543958" y="2351770"/>
            <a:ext cx="1104085" cy="461665"/>
          </a:xfrm>
          <a:prstGeom prst="rect">
            <a:avLst/>
          </a:prstGeom>
          <a:noFill/>
        </p:spPr>
        <p:txBody>
          <a:bodyPr wrap="none" rtlCol="0">
            <a:spAutoFit/>
          </a:bodyPr>
          <a:lstStyle/>
          <a:p>
            <a:pPr algn="ctr"/>
            <a:r>
              <a:rPr lang="en-US" altLang="zh-CN" sz="2400" b="1" dirty="0">
                <a:solidFill>
                  <a:schemeClr val="bg1"/>
                </a:solidFill>
              </a:rPr>
              <a:t>Part 2</a:t>
            </a:r>
            <a:endParaRPr lang="zh-CN" altLang="en-US" sz="2400" b="1" dirty="0">
              <a:solidFill>
                <a:schemeClr val="bg1"/>
              </a:solidFill>
            </a:endParaRPr>
          </a:p>
        </p:txBody>
      </p:sp>
      <p:sp>
        <p:nvSpPr>
          <p:cNvPr id="49" name="文本框 48"/>
          <p:cNvSpPr txBox="1"/>
          <p:nvPr/>
        </p:nvSpPr>
        <p:spPr>
          <a:xfrm>
            <a:off x="4464785" y="3013502"/>
            <a:ext cx="3262432" cy="830997"/>
          </a:xfrm>
          <a:prstGeom prst="rect">
            <a:avLst/>
          </a:prstGeom>
          <a:noFill/>
        </p:spPr>
        <p:txBody>
          <a:bodyPr wrap="none" rtlCol="0">
            <a:spAutoFit/>
          </a:bodyPr>
          <a:lstStyle/>
          <a:p>
            <a:pPr algn="ctr"/>
            <a:r>
              <a:rPr lang="zh-CN" altLang="en-US" sz="4800" b="1" dirty="0">
                <a:solidFill>
                  <a:schemeClr val="bg1"/>
                </a:solidFill>
              </a:rPr>
              <a:t>图</a:t>
            </a:r>
            <a:r>
              <a:rPr lang="zh-CN" altLang="en-US" sz="4800" b="1" dirty="0" smtClean="0">
                <a:solidFill>
                  <a:schemeClr val="bg1"/>
                </a:solidFill>
              </a:rPr>
              <a:t>表编辑器</a:t>
            </a:r>
            <a:endParaRPr lang="zh-CN" altLang="en-US" sz="4800" b="1" dirty="0">
              <a:solidFill>
                <a:schemeClr val="bg1"/>
              </a:solidFill>
            </a:endParaRPr>
          </a:p>
        </p:txBody>
      </p:sp>
      <p:sp>
        <p:nvSpPr>
          <p:cNvPr id="3" name="bound_75435"/>
          <p:cNvSpPr/>
          <p:nvPr/>
        </p:nvSpPr>
        <p:spPr>
          <a:xfrm>
            <a:off x="5791158" y="4048195"/>
            <a:ext cx="609685" cy="605013"/>
          </a:xfrm>
          <a:custGeom>
            <a:avLst/>
            <a:gdLst>
              <a:gd name="connsiteX0" fmla="*/ 463685 w 607780"/>
              <a:gd name="connsiteY0" fmla="*/ 261727 h 603123"/>
              <a:gd name="connsiteX1" fmla="*/ 567938 w 607780"/>
              <a:gd name="connsiteY1" fmla="*/ 261727 h 603123"/>
              <a:gd name="connsiteX2" fmla="*/ 607780 w 607780"/>
              <a:gd name="connsiteY2" fmla="*/ 301597 h 603123"/>
              <a:gd name="connsiteX3" fmla="*/ 567938 w 607780"/>
              <a:gd name="connsiteY3" fmla="*/ 341466 h 603123"/>
              <a:gd name="connsiteX4" fmla="*/ 463685 w 607780"/>
              <a:gd name="connsiteY4" fmla="*/ 341466 h 603123"/>
              <a:gd name="connsiteX5" fmla="*/ 39956 w 607780"/>
              <a:gd name="connsiteY5" fmla="*/ 261727 h 603123"/>
              <a:gd name="connsiteX6" fmla="*/ 144165 w 607780"/>
              <a:gd name="connsiteY6" fmla="*/ 261727 h 603123"/>
              <a:gd name="connsiteX7" fmla="*/ 144165 w 607780"/>
              <a:gd name="connsiteY7" fmla="*/ 341466 h 603123"/>
              <a:gd name="connsiteX8" fmla="*/ 39956 w 607780"/>
              <a:gd name="connsiteY8" fmla="*/ 341466 h 603123"/>
              <a:gd name="connsiteX9" fmla="*/ 0 w 607780"/>
              <a:gd name="connsiteY9" fmla="*/ 301597 h 603123"/>
              <a:gd name="connsiteX10" fmla="*/ 39956 w 607780"/>
              <a:gd name="connsiteY10" fmla="*/ 261727 h 603123"/>
              <a:gd name="connsiteX11" fmla="*/ 303937 w 607780"/>
              <a:gd name="connsiteY11" fmla="*/ 159549 h 603123"/>
              <a:gd name="connsiteX12" fmla="*/ 333845 w 607780"/>
              <a:gd name="connsiteY12" fmla="*/ 189494 h 603123"/>
              <a:gd name="connsiteX13" fmla="*/ 333845 w 607780"/>
              <a:gd name="connsiteY13" fmla="*/ 413701 h 603123"/>
              <a:gd name="connsiteX14" fmla="*/ 303937 w 607780"/>
              <a:gd name="connsiteY14" fmla="*/ 443646 h 603123"/>
              <a:gd name="connsiteX15" fmla="*/ 273935 w 607780"/>
              <a:gd name="connsiteY15" fmla="*/ 413701 h 603123"/>
              <a:gd name="connsiteX16" fmla="*/ 273935 w 607780"/>
              <a:gd name="connsiteY16" fmla="*/ 189494 h 603123"/>
              <a:gd name="connsiteX17" fmla="*/ 303937 w 607780"/>
              <a:gd name="connsiteY17" fmla="*/ 159549 h 603123"/>
              <a:gd name="connsiteX18" fmla="*/ 204027 w 607780"/>
              <a:gd name="connsiteY18" fmla="*/ 159549 h 603123"/>
              <a:gd name="connsiteX19" fmla="*/ 233994 w 607780"/>
              <a:gd name="connsiteY19" fmla="*/ 189493 h 603123"/>
              <a:gd name="connsiteX20" fmla="*/ 233994 w 607780"/>
              <a:gd name="connsiteY20" fmla="*/ 465246 h 603123"/>
              <a:gd name="connsiteX21" fmla="*/ 233994 w 607780"/>
              <a:gd name="connsiteY21" fmla="*/ 573179 h 603123"/>
              <a:gd name="connsiteX22" fmla="*/ 204027 w 607780"/>
              <a:gd name="connsiteY22" fmla="*/ 603123 h 603123"/>
              <a:gd name="connsiteX23" fmla="*/ 174155 w 607780"/>
              <a:gd name="connsiteY23" fmla="*/ 573179 h 603123"/>
              <a:gd name="connsiteX24" fmla="*/ 174155 w 607780"/>
              <a:gd name="connsiteY24" fmla="*/ 465246 h 603123"/>
              <a:gd name="connsiteX25" fmla="*/ 174155 w 607780"/>
              <a:gd name="connsiteY25" fmla="*/ 189493 h 603123"/>
              <a:gd name="connsiteX26" fmla="*/ 204027 w 607780"/>
              <a:gd name="connsiteY26" fmla="*/ 159549 h 603123"/>
              <a:gd name="connsiteX27" fmla="*/ 403776 w 607780"/>
              <a:gd name="connsiteY27" fmla="*/ 0 h 603123"/>
              <a:gd name="connsiteX28" fmla="*/ 433766 w 607780"/>
              <a:gd name="connsiteY28" fmla="*/ 29940 h 603123"/>
              <a:gd name="connsiteX29" fmla="*/ 433766 w 607780"/>
              <a:gd name="connsiteY29" fmla="*/ 137950 h 603123"/>
              <a:gd name="connsiteX30" fmla="*/ 433766 w 607780"/>
              <a:gd name="connsiteY30" fmla="*/ 413659 h 603123"/>
              <a:gd name="connsiteX31" fmla="*/ 403776 w 607780"/>
              <a:gd name="connsiteY31" fmla="*/ 443504 h 603123"/>
              <a:gd name="connsiteX32" fmla="*/ 373785 w 607780"/>
              <a:gd name="connsiteY32" fmla="*/ 413659 h 603123"/>
              <a:gd name="connsiteX33" fmla="*/ 373785 w 607780"/>
              <a:gd name="connsiteY33" fmla="*/ 137950 h 603123"/>
              <a:gd name="connsiteX34" fmla="*/ 373785 w 607780"/>
              <a:gd name="connsiteY34" fmla="*/ 29940 h 603123"/>
              <a:gd name="connsiteX35" fmla="*/ 403776 w 607780"/>
              <a:gd name="connsiteY35" fmla="*/ 0 h 6031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07780" h="603123">
                <a:moveTo>
                  <a:pt x="463685" y="261727"/>
                </a:moveTo>
                <a:lnTo>
                  <a:pt x="567938" y="261727"/>
                </a:lnTo>
                <a:cubicBezTo>
                  <a:pt x="589946" y="261727"/>
                  <a:pt x="607780" y="279531"/>
                  <a:pt x="607780" y="301597"/>
                </a:cubicBezTo>
                <a:cubicBezTo>
                  <a:pt x="607780" y="323567"/>
                  <a:pt x="589946" y="341466"/>
                  <a:pt x="567938" y="341466"/>
                </a:cubicBezTo>
                <a:lnTo>
                  <a:pt x="463685" y="341466"/>
                </a:lnTo>
                <a:close/>
                <a:moveTo>
                  <a:pt x="39956" y="261727"/>
                </a:moveTo>
                <a:lnTo>
                  <a:pt x="144165" y="261727"/>
                </a:lnTo>
                <a:lnTo>
                  <a:pt x="144165" y="341466"/>
                </a:lnTo>
                <a:lnTo>
                  <a:pt x="39956" y="341466"/>
                </a:lnTo>
                <a:cubicBezTo>
                  <a:pt x="17843" y="341466"/>
                  <a:pt x="0" y="323567"/>
                  <a:pt x="0" y="301597"/>
                </a:cubicBezTo>
                <a:cubicBezTo>
                  <a:pt x="0" y="279531"/>
                  <a:pt x="17843" y="261727"/>
                  <a:pt x="39956" y="261727"/>
                </a:cubicBezTo>
                <a:close/>
                <a:moveTo>
                  <a:pt x="303937" y="159549"/>
                </a:moveTo>
                <a:cubicBezTo>
                  <a:pt x="320458" y="159549"/>
                  <a:pt x="333845" y="172910"/>
                  <a:pt x="333845" y="189494"/>
                </a:cubicBezTo>
                <a:lnTo>
                  <a:pt x="333845" y="413701"/>
                </a:lnTo>
                <a:cubicBezTo>
                  <a:pt x="333845" y="430190"/>
                  <a:pt x="320458" y="443646"/>
                  <a:pt x="303937" y="443646"/>
                </a:cubicBezTo>
                <a:cubicBezTo>
                  <a:pt x="287322" y="443646"/>
                  <a:pt x="273935" y="430190"/>
                  <a:pt x="273935" y="413701"/>
                </a:cubicBezTo>
                <a:lnTo>
                  <a:pt x="273935" y="189494"/>
                </a:lnTo>
                <a:cubicBezTo>
                  <a:pt x="273935" y="172910"/>
                  <a:pt x="287322" y="159549"/>
                  <a:pt x="303937" y="159549"/>
                </a:cubicBezTo>
                <a:close/>
                <a:moveTo>
                  <a:pt x="204027" y="159549"/>
                </a:moveTo>
                <a:cubicBezTo>
                  <a:pt x="220623" y="159549"/>
                  <a:pt x="233994" y="172910"/>
                  <a:pt x="233994" y="189493"/>
                </a:cubicBezTo>
                <a:lnTo>
                  <a:pt x="233994" y="465246"/>
                </a:lnTo>
                <a:lnTo>
                  <a:pt x="233994" y="573179"/>
                </a:lnTo>
                <a:cubicBezTo>
                  <a:pt x="233994" y="589762"/>
                  <a:pt x="220623" y="603123"/>
                  <a:pt x="204027" y="603123"/>
                </a:cubicBezTo>
                <a:cubicBezTo>
                  <a:pt x="187526" y="603123"/>
                  <a:pt x="174155" y="589762"/>
                  <a:pt x="174155" y="573179"/>
                </a:cubicBezTo>
                <a:lnTo>
                  <a:pt x="174155" y="465246"/>
                </a:lnTo>
                <a:lnTo>
                  <a:pt x="174155" y="189493"/>
                </a:lnTo>
                <a:cubicBezTo>
                  <a:pt x="174155" y="172910"/>
                  <a:pt x="187526" y="159549"/>
                  <a:pt x="204027" y="159549"/>
                </a:cubicBezTo>
                <a:close/>
                <a:moveTo>
                  <a:pt x="403776" y="0"/>
                </a:moveTo>
                <a:cubicBezTo>
                  <a:pt x="420289" y="0"/>
                  <a:pt x="433766" y="13454"/>
                  <a:pt x="433766" y="29940"/>
                </a:cubicBezTo>
                <a:lnTo>
                  <a:pt x="433766" y="137950"/>
                </a:lnTo>
                <a:lnTo>
                  <a:pt x="433766" y="413659"/>
                </a:lnTo>
                <a:cubicBezTo>
                  <a:pt x="433766" y="430145"/>
                  <a:pt x="420289" y="443504"/>
                  <a:pt x="403776" y="443504"/>
                </a:cubicBezTo>
                <a:cubicBezTo>
                  <a:pt x="387262" y="443504"/>
                  <a:pt x="373785" y="430145"/>
                  <a:pt x="373785" y="413659"/>
                </a:cubicBezTo>
                <a:lnTo>
                  <a:pt x="373785" y="137950"/>
                </a:lnTo>
                <a:lnTo>
                  <a:pt x="373785" y="29940"/>
                </a:lnTo>
                <a:cubicBezTo>
                  <a:pt x="373785" y="13454"/>
                  <a:pt x="387262" y="0"/>
                  <a:pt x="403776"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圆角 41"/>
          <p:cNvSpPr/>
          <p:nvPr/>
        </p:nvSpPr>
        <p:spPr>
          <a:xfrm>
            <a:off x="422434" y="2232875"/>
            <a:ext cx="1729464" cy="1088374"/>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493187" y="2361564"/>
            <a:ext cx="1658711" cy="830997"/>
          </a:xfrm>
          <a:prstGeom prst="rect">
            <a:avLst/>
          </a:prstGeom>
          <a:noFill/>
        </p:spPr>
        <p:txBody>
          <a:bodyPr wrap="square" rtlCol="0">
            <a:spAutoFit/>
          </a:bodyPr>
          <a:lstStyle/>
          <a:p>
            <a:pPr algn="ctr"/>
            <a:r>
              <a:rPr lang="zh-CN" altLang="zh-CN" sz="2400" b="1" dirty="0">
                <a:solidFill>
                  <a:schemeClr val="bg1"/>
                </a:solidFill>
              </a:rPr>
              <a:t>本节知识思维导图：</a:t>
            </a:r>
            <a:endParaRPr lang="zh-CN" altLang="en-US" sz="3200" b="1" dirty="0">
              <a:solidFill>
                <a:schemeClr val="bg1"/>
              </a:solidFill>
            </a:endParaRPr>
          </a:p>
        </p:txBody>
      </p:sp>
      <p:graphicFrame>
        <p:nvGraphicFramePr>
          <p:cNvPr id="4" name="表格 3"/>
          <p:cNvGraphicFramePr>
            <a:graphicFrameLocks noGrp="1"/>
          </p:cNvGraphicFramePr>
          <p:nvPr>
            <p:extLst>
              <p:ext uri="{D42A27DB-BD31-4B8C-83A1-F6EECF244321}">
                <p14:modId xmlns:p14="http://schemas.microsoft.com/office/powerpoint/2010/main" val="2269809686"/>
              </p:ext>
            </p:extLst>
          </p:nvPr>
        </p:nvGraphicFramePr>
        <p:xfrm>
          <a:off x="2902014" y="1608561"/>
          <a:ext cx="8150996" cy="3126539"/>
        </p:xfrm>
        <a:graphic>
          <a:graphicData uri="http://schemas.openxmlformats.org/drawingml/2006/table">
            <a:tbl>
              <a:tblPr firstRow="1" firstCol="1" bandRow="1">
                <a:tableStyleId>{5C22544A-7EE6-4342-B048-85BDC9FD1C3A}</a:tableStyleId>
              </a:tblPr>
              <a:tblGrid>
                <a:gridCol w="1658882">
                  <a:extLst>
                    <a:ext uri="{9D8B030D-6E8A-4147-A177-3AD203B41FA5}">
                      <a16:colId xmlns:a16="http://schemas.microsoft.com/office/drawing/2014/main" val="1131583678"/>
                    </a:ext>
                  </a:extLst>
                </a:gridCol>
                <a:gridCol w="2639941">
                  <a:extLst>
                    <a:ext uri="{9D8B030D-6E8A-4147-A177-3AD203B41FA5}">
                      <a16:colId xmlns:a16="http://schemas.microsoft.com/office/drawing/2014/main" val="3827611973"/>
                    </a:ext>
                  </a:extLst>
                </a:gridCol>
                <a:gridCol w="2639941">
                  <a:extLst>
                    <a:ext uri="{9D8B030D-6E8A-4147-A177-3AD203B41FA5}">
                      <a16:colId xmlns:a16="http://schemas.microsoft.com/office/drawing/2014/main" val="2231022081"/>
                    </a:ext>
                  </a:extLst>
                </a:gridCol>
                <a:gridCol w="1212232">
                  <a:extLst>
                    <a:ext uri="{9D8B030D-6E8A-4147-A177-3AD203B41FA5}">
                      <a16:colId xmlns:a16="http://schemas.microsoft.com/office/drawing/2014/main" val="2415535095"/>
                    </a:ext>
                  </a:extLst>
                </a:gridCol>
              </a:tblGrid>
              <a:tr h="488459">
                <a:tc rowSpan="3">
                  <a:txBody>
                    <a:bodyPr/>
                    <a:lstStyle/>
                    <a:p>
                      <a:pPr algn="just">
                        <a:lnSpc>
                          <a:spcPct val="150000"/>
                        </a:lnSpc>
                        <a:spcAft>
                          <a:spcPts val="0"/>
                        </a:spcAft>
                      </a:pPr>
                      <a:r>
                        <a:rPr lang="zh-CN" sz="1800" kern="100">
                          <a:effectLst/>
                        </a:rPr>
                        <a:t>图</a:t>
                      </a:r>
                      <a:endParaRPr lang="zh-CN" sz="1400" kern="100">
                        <a:effectLst/>
                      </a:endParaRPr>
                    </a:p>
                    <a:p>
                      <a:pPr algn="just">
                        <a:lnSpc>
                          <a:spcPct val="150000"/>
                        </a:lnSpc>
                        <a:spcAft>
                          <a:spcPts val="0"/>
                        </a:spcAft>
                      </a:pPr>
                      <a:r>
                        <a:rPr lang="zh-CN" sz="1800" kern="100">
                          <a:effectLst/>
                        </a:rPr>
                        <a:t>表</a:t>
                      </a:r>
                      <a:endParaRPr lang="zh-CN" sz="1400" kern="100">
                        <a:effectLst/>
                      </a:endParaRPr>
                    </a:p>
                    <a:p>
                      <a:pPr algn="just">
                        <a:lnSpc>
                          <a:spcPct val="150000"/>
                        </a:lnSpc>
                        <a:spcAft>
                          <a:spcPts val="0"/>
                        </a:spcAft>
                      </a:pPr>
                      <a:r>
                        <a:rPr lang="zh-CN" sz="1800" kern="100">
                          <a:effectLst/>
                        </a:rPr>
                        <a:t>编</a:t>
                      </a:r>
                      <a:endParaRPr lang="zh-CN" sz="1400" kern="100">
                        <a:effectLst/>
                      </a:endParaRPr>
                    </a:p>
                    <a:p>
                      <a:pPr algn="just">
                        <a:lnSpc>
                          <a:spcPct val="150000"/>
                        </a:lnSpc>
                        <a:spcAft>
                          <a:spcPts val="0"/>
                        </a:spcAft>
                      </a:pPr>
                      <a:r>
                        <a:rPr lang="zh-CN" sz="1800" kern="100">
                          <a:effectLst/>
                        </a:rPr>
                        <a:t>辑</a:t>
                      </a:r>
                      <a:endParaRPr lang="zh-CN" sz="1400" kern="100">
                        <a:effectLst/>
                      </a:endParaRPr>
                    </a:p>
                    <a:p>
                      <a:pPr algn="just">
                        <a:lnSpc>
                          <a:spcPct val="150000"/>
                        </a:lnSpc>
                        <a:spcAft>
                          <a:spcPts val="0"/>
                        </a:spcAft>
                      </a:pPr>
                      <a:r>
                        <a:rPr lang="zh-CN" sz="1800" kern="100">
                          <a:effectLst/>
                        </a:rPr>
                        <a:t>器</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50000"/>
                        </a:lnSpc>
                        <a:spcAft>
                          <a:spcPts val="0"/>
                        </a:spcAft>
                      </a:pPr>
                      <a:r>
                        <a:rPr lang="zh-CN" sz="1800" kern="100">
                          <a:effectLst/>
                        </a:rPr>
                        <a:t>分类</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50000"/>
                        </a:lnSpc>
                        <a:spcAft>
                          <a:spcPts val="0"/>
                        </a:spcAft>
                      </a:pPr>
                      <a:r>
                        <a:rPr lang="zh-CN" sz="1800" kern="100">
                          <a:effectLst/>
                        </a:rPr>
                        <a:t>内容</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50000"/>
                        </a:lnSpc>
                        <a:spcAft>
                          <a:spcPts val="0"/>
                        </a:spcAft>
                      </a:pPr>
                      <a:r>
                        <a:rPr lang="zh-CN" sz="1800" kern="100">
                          <a:effectLst/>
                        </a:rPr>
                        <a:t>重要程度</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2296600660"/>
                  </a:ext>
                </a:extLst>
              </a:tr>
              <a:tr h="1403640">
                <a:tc vMerge="1">
                  <a:txBody>
                    <a:bodyPr/>
                    <a:lstStyle/>
                    <a:p>
                      <a:endParaRPr lang="zh-CN" altLang="en-US"/>
                    </a:p>
                  </a:txBody>
                  <a:tcPr/>
                </a:tc>
                <a:tc>
                  <a:txBody>
                    <a:bodyPr/>
                    <a:lstStyle/>
                    <a:p>
                      <a:pPr algn="just">
                        <a:lnSpc>
                          <a:spcPct val="150000"/>
                        </a:lnSpc>
                        <a:spcAft>
                          <a:spcPts val="0"/>
                        </a:spcAft>
                      </a:pPr>
                      <a:r>
                        <a:rPr lang="zh-CN" sz="1800" kern="100">
                          <a:effectLst/>
                        </a:rPr>
                        <a:t>“图表编辑器”功能介绍及方法</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50000"/>
                        </a:lnSpc>
                        <a:spcAft>
                          <a:spcPts val="0"/>
                        </a:spcAft>
                      </a:pPr>
                      <a:r>
                        <a:rPr lang="zh-CN" sz="1800" kern="100">
                          <a:effectLst/>
                        </a:rPr>
                        <a:t>了解“图标编辑器”的参数及实际剪辑中此编辑器的使用方法</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50000"/>
                        </a:lnSpc>
                        <a:spcAft>
                          <a:spcPts val="0"/>
                        </a:spcAft>
                      </a:pPr>
                      <a:r>
                        <a:rPr lang="zh-CN" sz="1800" kern="100">
                          <a:effectLst/>
                        </a:rPr>
                        <a:t>✮✮</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515887834"/>
                  </a:ext>
                </a:extLst>
              </a:tr>
              <a:tr h="1151550">
                <a:tc vMerge="1">
                  <a:txBody>
                    <a:bodyPr/>
                    <a:lstStyle/>
                    <a:p>
                      <a:endParaRPr lang="zh-CN" altLang="en-US"/>
                    </a:p>
                  </a:txBody>
                  <a:tcPr/>
                </a:tc>
                <a:tc>
                  <a:txBody>
                    <a:bodyPr/>
                    <a:lstStyle/>
                    <a:p>
                      <a:pPr algn="just">
                        <a:lnSpc>
                          <a:spcPct val="150000"/>
                        </a:lnSpc>
                        <a:spcAft>
                          <a:spcPts val="0"/>
                        </a:spcAft>
                      </a:pPr>
                      <a:r>
                        <a:rPr lang="zh-CN" sz="1800" kern="100">
                          <a:effectLst/>
                        </a:rPr>
                        <a:t>变速剪辑的应用</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50000"/>
                        </a:lnSpc>
                        <a:spcAft>
                          <a:spcPts val="0"/>
                        </a:spcAft>
                      </a:pPr>
                      <a:r>
                        <a:rPr lang="zh-CN" sz="1800" kern="100">
                          <a:effectLst/>
                        </a:rPr>
                        <a:t>在相应剪辑案例中了解变速剪辑的命令及表现方法</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50000"/>
                        </a:lnSpc>
                        <a:spcAft>
                          <a:spcPts val="0"/>
                        </a:spcAft>
                      </a:pPr>
                      <a:r>
                        <a:rPr lang="zh-CN" sz="1800" kern="100" dirty="0">
                          <a:effectLst/>
                        </a:rPr>
                        <a:t>✮✮</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3064349904"/>
                  </a:ext>
                </a:extLst>
              </a:tr>
            </a:tbl>
          </a:graphicData>
        </a:graphic>
      </p:graphicFrame>
      <p:sp>
        <p:nvSpPr>
          <p:cNvPr id="10" name="等腰三角形 9"/>
          <p:cNvSpPr/>
          <p:nvPr/>
        </p:nvSpPr>
        <p:spPr>
          <a:xfrm rot="16200000">
            <a:off x="2253007" y="2766192"/>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ustDataLst>
      <p:tags r:id="rId1"/>
    </p:custDataLst>
    <p:extLst>
      <p:ext uri="{BB962C8B-B14F-4D97-AF65-F5344CB8AC3E}">
        <p14:creationId xmlns:p14="http://schemas.microsoft.com/office/powerpoint/2010/main" val="2676433662"/>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6"/>
          <p:cNvSpPr/>
          <p:nvPr>
            <p:custDataLst>
              <p:tags r:id="rId1"/>
            </p:custDataLst>
          </p:nvPr>
        </p:nvSpPr>
        <p:spPr>
          <a:xfrm>
            <a:off x="2509967" y="150460"/>
            <a:ext cx="9211764" cy="3336758"/>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600"/>
          </a:p>
        </p:txBody>
      </p:sp>
      <p:sp>
        <p:nvSpPr>
          <p:cNvPr id="2" name="等腰三角形 1"/>
          <p:cNvSpPr/>
          <p:nvPr/>
        </p:nvSpPr>
        <p:spPr>
          <a:xfrm rot="16200000">
            <a:off x="2217904" y="1375731"/>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224590" y="1025355"/>
            <a:ext cx="1892968" cy="1033435"/>
            <a:chOff x="360594" y="1901511"/>
            <a:chExt cx="1729464" cy="1153690"/>
          </a:xfrm>
        </p:grpSpPr>
        <p:sp>
          <p:nvSpPr>
            <p:cNvPr id="4" name="矩形: 圆角 41"/>
            <p:cNvSpPr/>
            <p:nvPr/>
          </p:nvSpPr>
          <p:spPr>
            <a:xfrm>
              <a:off x="360594" y="1901511"/>
              <a:ext cx="1729464" cy="1088374"/>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487142" y="2039538"/>
              <a:ext cx="1472283" cy="1015663"/>
            </a:xfrm>
            <a:prstGeom prst="rect">
              <a:avLst/>
            </a:prstGeom>
            <a:noFill/>
          </p:spPr>
          <p:txBody>
            <a:bodyPr wrap="square" rtlCol="0">
              <a:spAutoFit/>
            </a:bodyPr>
            <a:lstStyle/>
            <a:p>
              <a:pPr algn="ctr"/>
              <a:r>
                <a:rPr lang="zh-CN" altLang="zh-CN" b="1" dirty="0">
                  <a:solidFill>
                    <a:schemeClr val="bg1"/>
                  </a:solidFill>
                </a:rPr>
                <a:t>课堂案例——运动变速</a:t>
              </a:r>
              <a:endParaRPr lang="zh-CN" altLang="zh-CN" dirty="0">
                <a:solidFill>
                  <a:schemeClr val="bg1"/>
                </a:solidFill>
              </a:endParaRPr>
            </a:p>
            <a:p>
              <a:pPr algn="ctr"/>
              <a:endParaRPr lang="en-US" altLang="zh-CN" sz="2400" b="1" dirty="0" smtClean="0">
                <a:solidFill>
                  <a:schemeClr val="bg1"/>
                </a:solidFill>
              </a:endParaRPr>
            </a:p>
          </p:txBody>
        </p:sp>
      </p:grpSp>
      <p:sp>
        <p:nvSpPr>
          <p:cNvPr id="6" name="矩形 5"/>
          <p:cNvSpPr/>
          <p:nvPr/>
        </p:nvSpPr>
        <p:spPr>
          <a:xfrm>
            <a:off x="2680206" y="311230"/>
            <a:ext cx="8871285" cy="2862322"/>
          </a:xfrm>
          <a:prstGeom prst="rect">
            <a:avLst/>
          </a:prstGeom>
        </p:spPr>
        <p:txBody>
          <a:bodyPr wrap="square">
            <a:spAutoFit/>
          </a:bodyPr>
          <a:lstStyle/>
          <a:p>
            <a:pPr algn="just">
              <a:lnSpc>
                <a:spcPct val="150000"/>
              </a:lnSpc>
              <a:spcAft>
                <a:spcPts val="0"/>
              </a:spcAft>
            </a:pPr>
            <a:r>
              <a:rPr lang="zh-CN" altLang="zh-CN" sz="2000" b="1" kern="100" dirty="0">
                <a:latin typeface="+mn-ea"/>
                <a:cs typeface="宋体" panose="02010600030101010101" pitchFamily="2" charset="-122"/>
              </a:rPr>
              <a:t>素材位置</a:t>
            </a:r>
            <a:r>
              <a:rPr lang="zh-CN" altLang="zh-CN" sz="2000" kern="100" dirty="0">
                <a:latin typeface="+mn-ea"/>
                <a:cs typeface="宋体" panose="02010600030101010101" pitchFamily="2" charset="-122"/>
              </a:rPr>
              <a:t> 实例文件</a:t>
            </a:r>
            <a:r>
              <a:rPr lang="en-US" altLang="zh-CN" sz="2000" kern="100" dirty="0">
                <a:latin typeface="+mn-ea"/>
                <a:cs typeface="宋体" panose="02010600030101010101" pitchFamily="2" charset="-122"/>
              </a:rPr>
              <a:t>&gt;CH04&gt;</a:t>
            </a:r>
            <a:r>
              <a:rPr lang="zh-CN" altLang="zh-CN" sz="2000" kern="100" dirty="0">
                <a:latin typeface="+mn-ea"/>
                <a:cs typeface="宋体" panose="02010600030101010101" pitchFamily="2" charset="-122"/>
              </a:rPr>
              <a:t>课堂案例——运动变速</a:t>
            </a:r>
            <a:r>
              <a:rPr lang="en-US" altLang="zh-CN" sz="2000" kern="100" dirty="0">
                <a:latin typeface="+mn-ea"/>
                <a:cs typeface="宋体" panose="02010600030101010101" pitchFamily="2" charset="-122"/>
              </a:rPr>
              <a:t>&gt;(</a:t>
            </a:r>
            <a:r>
              <a:rPr lang="zh-CN" altLang="zh-CN" sz="2000" kern="100" dirty="0">
                <a:latin typeface="+mn-ea"/>
                <a:cs typeface="宋体" panose="02010600030101010101" pitchFamily="2" charset="-122"/>
              </a:rPr>
              <a:t>素材</a:t>
            </a:r>
            <a:r>
              <a:rPr lang="en-US" altLang="zh-CN" sz="2000" kern="100" dirty="0">
                <a:latin typeface="+mn-ea"/>
                <a:cs typeface="宋体" panose="02010600030101010101" pitchFamily="2" charset="-122"/>
              </a:rPr>
              <a:t>)</a:t>
            </a:r>
            <a:endParaRPr lang="zh-CN" altLang="zh-CN" sz="1600" kern="100" dirty="0">
              <a:latin typeface="+mn-ea"/>
              <a:cs typeface="Times New Roman" panose="02020603050405020304" pitchFamily="18" charset="0"/>
            </a:endParaRPr>
          </a:p>
          <a:p>
            <a:pPr algn="just">
              <a:lnSpc>
                <a:spcPct val="150000"/>
              </a:lnSpc>
              <a:spcAft>
                <a:spcPts val="0"/>
              </a:spcAft>
            </a:pPr>
            <a:r>
              <a:rPr lang="zh-CN" altLang="zh-CN" sz="2000" b="1" kern="100" dirty="0">
                <a:latin typeface="+mn-ea"/>
                <a:cs typeface="宋体" panose="02010600030101010101" pitchFamily="2" charset="-122"/>
              </a:rPr>
              <a:t>实例位置</a:t>
            </a:r>
            <a:r>
              <a:rPr lang="zh-CN" altLang="zh-CN" sz="2000" kern="100" dirty="0">
                <a:latin typeface="+mn-ea"/>
                <a:cs typeface="宋体" panose="02010600030101010101" pitchFamily="2" charset="-122"/>
              </a:rPr>
              <a:t> 实例文件</a:t>
            </a:r>
            <a:r>
              <a:rPr lang="en-US" altLang="zh-CN" sz="2000" kern="100" dirty="0">
                <a:latin typeface="+mn-ea"/>
                <a:cs typeface="宋体" panose="02010600030101010101" pitchFamily="2" charset="-122"/>
              </a:rPr>
              <a:t>&gt;CH04&gt;</a:t>
            </a:r>
            <a:r>
              <a:rPr lang="zh-CN" altLang="zh-CN" sz="2000" kern="100" dirty="0">
                <a:latin typeface="+mn-ea"/>
                <a:cs typeface="宋体" panose="02010600030101010101" pitchFamily="2" charset="-122"/>
              </a:rPr>
              <a:t>课堂案例——运动变速</a:t>
            </a:r>
            <a:r>
              <a:rPr lang="en-US" altLang="zh-CN" sz="2000" kern="100" dirty="0">
                <a:latin typeface="+mn-ea"/>
                <a:cs typeface="宋体" panose="02010600030101010101" pitchFamily="2" charset="-122"/>
              </a:rPr>
              <a:t>.aep</a:t>
            </a:r>
            <a:endParaRPr lang="zh-CN" altLang="zh-CN" sz="1600" kern="100" dirty="0">
              <a:latin typeface="+mn-ea"/>
              <a:cs typeface="Times New Roman" panose="02020603050405020304" pitchFamily="18" charset="0"/>
            </a:endParaRPr>
          </a:p>
          <a:p>
            <a:pPr algn="just">
              <a:lnSpc>
                <a:spcPct val="150000"/>
              </a:lnSpc>
              <a:spcAft>
                <a:spcPts val="0"/>
              </a:spcAft>
            </a:pPr>
            <a:r>
              <a:rPr lang="zh-CN" altLang="zh-CN" sz="2000" b="1" kern="100" dirty="0">
                <a:latin typeface="+mn-ea"/>
                <a:cs typeface="宋体" panose="02010600030101010101" pitchFamily="2" charset="-122"/>
              </a:rPr>
              <a:t>案例描述 </a:t>
            </a:r>
            <a:r>
              <a:rPr lang="zh-CN" altLang="zh-CN" sz="2000" kern="100" dirty="0">
                <a:latin typeface="+mn-ea"/>
                <a:cs typeface="宋体" panose="02010600030101010101" pitchFamily="2" charset="-122"/>
              </a:rPr>
              <a:t>将一段运动素材剪辑制作为一段变速素材，此类型案例充分应用在各个电影、电视剧、网剧等类型的视频中体现。本案例灵活应用各属性关键帧，从而达到想要的“变速效果”。制作效果图如图</a:t>
            </a:r>
            <a:r>
              <a:rPr lang="en-US" altLang="zh-CN" sz="2000" kern="100" dirty="0">
                <a:latin typeface="+mn-ea"/>
                <a:cs typeface="宋体" panose="02010600030101010101" pitchFamily="2" charset="-122"/>
              </a:rPr>
              <a:t>4-28</a:t>
            </a:r>
            <a:r>
              <a:rPr lang="zh-CN" altLang="zh-CN" sz="2000" kern="100" dirty="0">
                <a:latin typeface="+mn-ea"/>
                <a:cs typeface="宋体" panose="02010600030101010101" pitchFamily="2" charset="-122"/>
              </a:rPr>
              <a:t>所示。</a:t>
            </a:r>
            <a:endParaRPr lang="zh-CN" altLang="zh-CN" sz="1600" kern="100" dirty="0">
              <a:latin typeface="+mn-ea"/>
              <a:cs typeface="Times New Roman" panose="02020603050405020304" pitchFamily="18" charset="0"/>
            </a:endParaRPr>
          </a:p>
          <a:p>
            <a:pPr algn="just">
              <a:lnSpc>
                <a:spcPct val="150000"/>
              </a:lnSpc>
              <a:spcAft>
                <a:spcPts val="0"/>
              </a:spcAft>
            </a:pPr>
            <a:r>
              <a:rPr lang="zh-CN" altLang="zh-CN" sz="2000" b="1" kern="100" dirty="0">
                <a:latin typeface="+mn-ea"/>
                <a:cs typeface="宋体" panose="02010600030101010101" pitchFamily="2" charset="-122"/>
              </a:rPr>
              <a:t>难易指数</a:t>
            </a:r>
            <a:r>
              <a:rPr lang="zh-CN" altLang="zh-CN" sz="2000" kern="100" dirty="0">
                <a:latin typeface="+mn-ea"/>
                <a:cs typeface="宋体" panose="02010600030101010101" pitchFamily="2" charset="-122"/>
              </a:rPr>
              <a:t> ★★★★☆</a:t>
            </a:r>
            <a:endParaRPr lang="zh-CN" altLang="zh-CN" sz="1600" kern="100" dirty="0">
              <a:effectLst/>
              <a:latin typeface="+mn-ea"/>
              <a:cs typeface="Times New Roman" panose="02020603050405020304" pitchFamily="18" charset="0"/>
            </a:endParaRPr>
          </a:p>
        </p:txBody>
      </p:sp>
      <p:pic>
        <p:nvPicPr>
          <p:cNvPr id="9" name="图片 8"/>
          <p:cNvPicPr/>
          <p:nvPr/>
        </p:nvPicPr>
        <p:blipFill>
          <a:blip r:embed="rId3">
            <a:extLst>
              <a:ext uri="{28A0092B-C50C-407E-A947-70E740481C1C}">
                <a14:useLocalDpi xmlns:a14="http://schemas.microsoft.com/office/drawing/2010/main" val="0"/>
              </a:ext>
            </a:extLst>
          </a:blip>
          <a:srcRect/>
          <a:stretch>
            <a:fillRect/>
          </a:stretch>
        </p:blipFill>
        <p:spPr>
          <a:xfrm>
            <a:off x="2680206" y="3811687"/>
            <a:ext cx="4299585" cy="2667635"/>
          </a:xfrm>
          <a:prstGeom prst="rect">
            <a:avLst/>
          </a:prstGeom>
          <a:noFill/>
          <a:ln>
            <a:noFill/>
          </a:ln>
        </p:spPr>
      </p:pic>
      <p:sp>
        <p:nvSpPr>
          <p:cNvPr id="10" name="矩形 9"/>
          <p:cNvSpPr/>
          <p:nvPr/>
        </p:nvSpPr>
        <p:spPr>
          <a:xfrm>
            <a:off x="6967841" y="4891588"/>
            <a:ext cx="1053494" cy="583108"/>
          </a:xfrm>
          <a:prstGeom prst="rect">
            <a:avLst/>
          </a:prstGeom>
        </p:spPr>
        <p:txBody>
          <a:bodyPr wrap="none">
            <a:spAutoFit/>
          </a:bodyPr>
          <a:lstStyle/>
          <a:p>
            <a:pPr algn="ctr">
              <a:lnSpc>
                <a:spcPct val="150000"/>
              </a:lnSpc>
              <a:spcAft>
                <a:spcPts val="0"/>
              </a:spcAft>
            </a:pPr>
            <a:r>
              <a:rPr lang="zh-CN" altLang="zh-CN" sz="2400" kern="100" dirty="0">
                <a:latin typeface="Calibri" panose="020F0502020204030204" pitchFamily="34" charset="0"/>
                <a:ea typeface="宋体" panose="02010600030101010101" pitchFamily="2" charset="-122"/>
                <a:cs typeface="宋体" panose="02010600030101010101" pitchFamily="2" charset="-122"/>
              </a:rPr>
              <a:t>图</a:t>
            </a:r>
            <a:r>
              <a:rPr lang="en-US" altLang="zh-CN" sz="2400" kern="100" dirty="0">
                <a:latin typeface="Calibri" panose="020F0502020204030204" pitchFamily="34" charset="0"/>
                <a:ea typeface="宋体" panose="02010600030101010101" pitchFamily="2" charset="-122"/>
                <a:cs typeface="宋体" panose="02010600030101010101" pitchFamily="2" charset="-122"/>
              </a:rPr>
              <a:t>4-28</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178309514"/>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custDataLst>
              <p:tags r:id="rId1"/>
            </p:custDataLst>
          </p:nvPr>
        </p:nvSpPr>
        <p:spPr>
          <a:xfrm>
            <a:off x="2629993" y="210865"/>
            <a:ext cx="9353460" cy="1555948"/>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600"/>
          </a:p>
        </p:txBody>
      </p:sp>
      <p:sp>
        <p:nvSpPr>
          <p:cNvPr id="2" name="等腰三角形 1"/>
          <p:cNvSpPr/>
          <p:nvPr/>
        </p:nvSpPr>
        <p:spPr>
          <a:xfrm rot="16200000">
            <a:off x="2187157" y="1246398"/>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0" y="832818"/>
            <a:ext cx="1983941" cy="670333"/>
            <a:chOff x="194013" y="1879279"/>
            <a:chExt cx="1983941" cy="670333"/>
          </a:xfrm>
        </p:grpSpPr>
        <p:sp>
          <p:nvSpPr>
            <p:cNvPr id="4" name="矩形: 圆角 41"/>
            <p:cNvSpPr/>
            <p:nvPr/>
          </p:nvSpPr>
          <p:spPr>
            <a:xfrm>
              <a:off x="194013" y="2027709"/>
              <a:ext cx="1983941" cy="521903"/>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323311" y="1879279"/>
              <a:ext cx="1627369" cy="637675"/>
            </a:xfrm>
            <a:prstGeom prst="rect">
              <a:avLst/>
            </a:prstGeom>
          </p:spPr>
          <p:txBody>
            <a:bodyPr wrap="none">
              <a:spAutoFit/>
            </a:bodyPr>
            <a:lstStyle/>
            <a:p>
              <a:pPr algn="just">
                <a:lnSpc>
                  <a:spcPct val="150000"/>
                </a:lnSpc>
                <a:spcAft>
                  <a:spcPts val="0"/>
                </a:spcAft>
              </a:pPr>
              <a:r>
                <a:rPr lang="zh-CN" altLang="zh-CN" sz="2800" b="1" kern="100" dirty="0">
                  <a:solidFill>
                    <a:schemeClr val="bg1"/>
                  </a:solidFill>
                  <a:latin typeface="黑体" panose="02010609060101010101" pitchFamily="49" charset="-122"/>
                  <a:ea typeface="黑体" panose="02010609060101010101" pitchFamily="49" charset="-122"/>
                  <a:cs typeface="宋体" panose="02010600030101010101" pitchFamily="2" charset="-122"/>
                </a:rPr>
                <a:t>任务实施</a:t>
              </a:r>
              <a:endParaRPr lang="zh-CN" altLang="zh-CN" sz="2000" kern="100" dirty="0">
                <a:solidFill>
                  <a:schemeClr val="bg1"/>
                </a:solidFill>
                <a:effectLst/>
                <a:latin typeface="黑体" panose="02010609060101010101" pitchFamily="49" charset="-122"/>
                <a:ea typeface="黑体" panose="02010609060101010101" pitchFamily="49" charset="-122"/>
                <a:cs typeface="Times New Roman" panose="02020603050405020304" pitchFamily="18" charset="0"/>
              </a:endParaRPr>
            </a:p>
          </p:txBody>
        </p:sp>
      </p:grpSp>
      <p:sp>
        <p:nvSpPr>
          <p:cNvPr id="6" name="矩形 5"/>
          <p:cNvSpPr/>
          <p:nvPr/>
        </p:nvSpPr>
        <p:spPr>
          <a:xfrm>
            <a:off x="2867173" y="263649"/>
            <a:ext cx="8737405" cy="1422954"/>
          </a:xfrm>
          <a:prstGeom prst="rect">
            <a:avLst/>
          </a:prstGeom>
        </p:spPr>
        <p:txBody>
          <a:bodyPr wrap="square">
            <a:spAutoFit/>
          </a:bodyPr>
          <a:lstStyle/>
          <a:p>
            <a:pPr algn="just">
              <a:lnSpc>
                <a:spcPct val="150000"/>
              </a:lnSpc>
              <a:spcAft>
                <a:spcPts val="0"/>
              </a:spcAft>
            </a:pPr>
            <a:r>
              <a:rPr lang="zh-CN" altLang="zh-CN" sz="2000" kern="100" dirty="0">
                <a:latin typeface="微软雅黑" panose="020B0503020204020204" pitchFamily="34" charset="-122"/>
                <a:ea typeface="微软雅黑" panose="020B0503020204020204" pitchFamily="34" charset="-122"/>
                <a:cs typeface="宋体" panose="02010600030101010101" pitchFamily="2" charset="-122"/>
              </a:rPr>
              <a:t>步骤</a:t>
            </a:r>
            <a:r>
              <a:rPr lang="en-US" altLang="zh-CN" sz="2000" kern="100" dirty="0">
                <a:latin typeface="微软雅黑" panose="020B0503020204020204" pitchFamily="34" charset="-122"/>
                <a:ea typeface="微软雅黑" panose="020B0503020204020204" pitchFamily="34" charset="-122"/>
                <a:cs typeface="宋体" panose="02010600030101010101" pitchFamily="2" charset="-122"/>
              </a:rPr>
              <a:t>01</a:t>
            </a:r>
            <a:r>
              <a:rPr lang="zh-CN" altLang="zh-CN" sz="2000" kern="100" dirty="0">
                <a:latin typeface="微软雅黑" panose="020B0503020204020204" pitchFamily="34" charset="-122"/>
                <a:ea typeface="微软雅黑" panose="020B0503020204020204" pitchFamily="34" charset="-122"/>
                <a:cs typeface="宋体" panose="02010600030101010101" pitchFamily="2" charset="-122"/>
              </a:rPr>
              <a:t>：启动</a:t>
            </a:r>
            <a:r>
              <a:rPr lang="en-US" altLang="zh-CN" sz="2000" kern="100" dirty="0">
                <a:latin typeface="微软雅黑" panose="020B0503020204020204" pitchFamily="34" charset="-122"/>
                <a:ea typeface="微软雅黑" panose="020B0503020204020204" pitchFamily="34" charset="-122"/>
                <a:cs typeface="宋体" panose="02010600030101010101" pitchFamily="2" charset="-122"/>
              </a:rPr>
              <a:t>After Effects 2022</a:t>
            </a:r>
            <a:r>
              <a:rPr lang="zh-CN" altLang="zh-CN" sz="2000" kern="100" dirty="0">
                <a:latin typeface="微软雅黑" panose="020B0503020204020204" pitchFamily="34" charset="-122"/>
                <a:ea typeface="微软雅黑" panose="020B0503020204020204" pitchFamily="34" charset="-122"/>
                <a:cs typeface="宋体" panose="02010600030101010101" pitchFamily="2" charset="-122"/>
              </a:rPr>
              <a:t>，导入学习资源中的“实例文件</a:t>
            </a:r>
            <a:r>
              <a:rPr lang="en-US" altLang="zh-CN" sz="2000" kern="100" dirty="0">
                <a:latin typeface="微软雅黑" panose="020B0503020204020204" pitchFamily="34" charset="-122"/>
                <a:ea typeface="微软雅黑" panose="020B0503020204020204" pitchFamily="34" charset="-122"/>
                <a:cs typeface="宋体" panose="02010600030101010101" pitchFamily="2" charset="-122"/>
              </a:rPr>
              <a:t>&gt;CH04&gt;</a:t>
            </a:r>
            <a:r>
              <a:rPr lang="zh-CN" altLang="zh-CN" sz="2000" kern="100" dirty="0">
                <a:latin typeface="微软雅黑" panose="020B0503020204020204" pitchFamily="34" charset="-122"/>
                <a:ea typeface="微软雅黑" panose="020B0503020204020204" pitchFamily="34" charset="-122"/>
                <a:cs typeface="宋体" panose="02010600030101010101" pitchFamily="2" charset="-122"/>
              </a:rPr>
              <a:t>课堂案例——运动变速</a:t>
            </a:r>
            <a:r>
              <a:rPr lang="en-US" altLang="zh-CN" sz="2000" kern="100" dirty="0">
                <a:latin typeface="微软雅黑" panose="020B0503020204020204" pitchFamily="34" charset="-122"/>
                <a:ea typeface="微软雅黑" panose="020B0503020204020204" pitchFamily="34" charset="-122"/>
                <a:cs typeface="宋体" panose="02010600030101010101" pitchFamily="2" charset="-122"/>
              </a:rPr>
              <a:t>.aep</a:t>
            </a:r>
            <a:r>
              <a:rPr lang="zh-CN" altLang="zh-CN" sz="2000" kern="100" dirty="0">
                <a:latin typeface="微软雅黑" panose="020B0503020204020204" pitchFamily="34" charset="-122"/>
                <a:ea typeface="微软雅黑" panose="020B0503020204020204" pitchFamily="34" charset="-122"/>
                <a:cs typeface="宋体" panose="02010600030101010101" pitchFamily="2" charset="-122"/>
              </a:rPr>
              <a:t>”文件，接着在“项目”面板中双击“轮滑运动”加载该合成，如图</a:t>
            </a:r>
            <a:r>
              <a:rPr lang="en-US" altLang="zh-CN" sz="2000" kern="100" dirty="0">
                <a:latin typeface="微软雅黑" panose="020B0503020204020204" pitchFamily="34" charset="-122"/>
                <a:ea typeface="微软雅黑" panose="020B0503020204020204" pitchFamily="34" charset="-122"/>
                <a:cs typeface="宋体" panose="02010600030101010101" pitchFamily="2" charset="-122"/>
              </a:rPr>
              <a:t>4-29</a:t>
            </a:r>
            <a:r>
              <a:rPr lang="zh-CN" altLang="zh-CN" sz="2000" kern="100" dirty="0">
                <a:latin typeface="微软雅黑" panose="020B0503020204020204" pitchFamily="34" charset="-122"/>
                <a:ea typeface="微软雅黑" panose="020B0503020204020204" pitchFamily="34" charset="-122"/>
                <a:cs typeface="宋体" panose="02010600030101010101" pitchFamily="2" charset="-122"/>
              </a:rPr>
              <a:t>所示。</a:t>
            </a:r>
            <a:endPar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8" name="图片 7"/>
          <p:cNvPicPr/>
          <p:nvPr/>
        </p:nvPicPr>
        <p:blipFill>
          <a:blip r:embed="rId4">
            <a:extLst>
              <a:ext uri="{28A0092B-C50C-407E-A947-70E740481C1C}">
                <a14:useLocalDpi xmlns:a14="http://schemas.microsoft.com/office/drawing/2010/main" val="0"/>
              </a:ext>
            </a:extLst>
          </a:blip>
          <a:srcRect/>
          <a:stretch>
            <a:fillRect/>
          </a:stretch>
        </p:blipFill>
        <p:spPr>
          <a:xfrm>
            <a:off x="2629993" y="2051584"/>
            <a:ext cx="5840239" cy="1582185"/>
          </a:xfrm>
          <a:prstGeom prst="rect">
            <a:avLst/>
          </a:prstGeom>
          <a:noFill/>
          <a:ln>
            <a:noFill/>
          </a:ln>
        </p:spPr>
      </p:pic>
      <p:sp>
        <p:nvSpPr>
          <p:cNvPr id="9" name="矩形 8"/>
          <p:cNvSpPr/>
          <p:nvPr/>
        </p:nvSpPr>
        <p:spPr>
          <a:xfrm>
            <a:off x="8292318" y="2334845"/>
            <a:ext cx="1477324" cy="507831"/>
          </a:xfrm>
          <a:prstGeom prst="rect">
            <a:avLst/>
          </a:prstGeom>
        </p:spPr>
        <p:txBody>
          <a:bodyPr wrap="square">
            <a:spAutoFit/>
          </a:bodyPr>
          <a:lstStyle/>
          <a:p>
            <a:pPr algn="ctr">
              <a:lnSpc>
                <a:spcPct val="150000"/>
              </a:lnSpc>
              <a:spcAft>
                <a:spcPts val="0"/>
              </a:spcAft>
            </a:pPr>
            <a:r>
              <a:rPr lang="zh-CN" altLang="zh-CN" kern="100" dirty="0">
                <a:latin typeface="Calibri" panose="020F0502020204030204" pitchFamily="34" charset="0"/>
                <a:ea typeface="宋体" panose="02010600030101010101" pitchFamily="2" charset="-122"/>
                <a:cs typeface="宋体" panose="02010600030101010101" pitchFamily="2" charset="-122"/>
              </a:rPr>
              <a:t>图</a:t>
            </a:r>
            <a:r>
              <a:rPr lang="en-US" altLang="zh-CN" kern="100" dirty="0">
                <a:latin typeface="Calibri" panose="020F0502020204030204" pitchFamily="34" charset="0"/>
                <a:ea typeface="宋体" panose="02010600030101010101" pitchFamily="2" charset="-122"/>
                <a:cs typeface="宋体" panose="02010600030101010101" pitchFamily="2" charset="-122"/>
              </a:rPr>
              <a:t>4-29</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10" name="圆角矩形 9"/>
          <p:cNvSpPr/>
          <p:nvPr>
            <p:custDataLst>
              <p:tags r:id="rId2"/>
            </p:custDataLst>
          </p:nvPr>
        </p:nvSpPr>
        <p:spPr>
          <a:xfrm>
            <a:off x="2629993" y="3905928"/>
            <a:ext cx="9353460" cy="1564429"/>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200"/>
          </a:p>
        </p:txBody>
      </p:sp>
      <p:sp>
        <p:nvSpPr>
          <p:cNvPr id="11" name="矩形 10"/>
          <p:cNvSpPr/>
          <p:nvPr/>
        </p:nvSpPr>
        <p:spPr>
          <a:xfrm>
            <a:off x="2819047" y="3857803"/>
            <a:ext cx="8737405" cy="1892826"/>
          </a:xfrm>
          <a:prstGeom prst="rect">
            <a:avLst/>
          </a:prstGeom>
        </p:spPr>
        <p:txBody>
          <a:bodyPr wrap="square">
            <a:spAutoFit/>
          </a:bodyPr>
          <a:lstStyle/>
          <a:p>
            <a:pPr algn="just">
              <a:lnSpc>
                <a:spcPct val="150000"/>
              </a:lnSpc>
            </a:pPr>
            <a:r>
              <a:rPr lang="zh-CN" altLang="zh-CN" sz="2000" dirty="0"/>
              <a:t>步骤</a:t>
            </a:r>
            <a:r>
              <a:rPr lang="en-US" altLang="zh-CN" sz="2000" dirty="0"/>
              <a:t>02</a:t>
            </a:r>
            <a:r>
              <a:rPr lang="zh-CN" altLang="zh-CN" sz="2000" dirty="0"/>
              <a:t>：选择“运动素材”素材，随后在上方“图层”下拉菜单中的“时间”选项中，选择“时间重映射”，此时可以看到视频素材在开始和结尾分别生成了两个关键帧，即视频的入点关键帧及出点关键帧，如图</a:t>
            </a:r>
            <a:r>
              <a:rPr lang="en-US" altLang="zh-CN" sz="2000" dirty="0"/>
              <a:t>4-30</a:t>
            </a:r>
            <a:r>
              <a:rPr lang="zh-CN" altLang="zh-CN" sz="2000" dirty="0"/>
              <a:t>所示。</a:t>
            </a:r>
          </a:p>
          <a:p>
            <a:pPr algn="just">
              <a:lnSpc>
                <a:spcPct val="150000"/>
              </a:lnSpc>
              <a:spcAft>
                <a:spcPts val="0"/>
              </a:spcAft>
            </a:pPr>
            <a:endParaRPr lang="zh-CN" altLang="zh-CN"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12" name="图片 11"/>
          <p:cNvPicPr/>
          <p:nvPr/>
        </p:nvPicPr>
        <p:blipFill>
          <a:blip r:embed="rId5" cstate="print">
            <a:extLst>
              <a:ext uri="{28A0092B-C50C-407E-A947-70E740481C1C}">
                <a14:useLocalDpi xmlns:a14="http://schemas.microsoft.com/office/drawing/2010/main" val="0"/>
              </a:ext>
            </a:extLst>
          </a:blip>
          <a:srcRect/>
          <a:stretch>
            <a:fillRect/>
          </a:stretch>
        </p:blipFill>
        <p:spPr>
          <a:xfrm>
            <a:off x="2530288" y="5644549"/>
            <a:ext cx="7303522" cy="929148"/>
          </a:xfrm>
          <a:prstGeom prst="rect">
            <a:avLst/>
          </a:prstGeom>
          <a:noFill/>
          <a:ln>
            <a:noFill/>
          </a:ln>
        </p:spPr>
      </p:pic>
      <p:sp>
        <p:nvSpPr>
          <p:cNvPr id="13" name="矩形 12"/>
          <p:cNvSpPr/>
          <p:nvPr/>
        </p:nvSpPr>
        <p:spPr>
          <a:xfrm>
            <a:off x="9858041" y="5812192"/>
            <a:ext cx="837089" cy="507831"/>
          </a:xfrm>
          <a:prstGeom prst="rect">
            <a:avLst/>
          </a:prstGeom>
        </p:spPr>
        <p:txBody>
          <a:bodyPr wrap="none">
            <a:spAutoFit/>
          </a:bodyPr>
          <a:lstStyle/>
          <a:p>
            <a:pPr algn="ctr">
              <a:lnSpc>
                <a:spcPct val="150000"/>
              </a:lnSpc>
              <a:spcAft>
                <a:spcPts val="0"/>
              </a:spcAft>
            </a:pPr>
            <a:r>
              <a:rPr lang="zh-CN" altLang="zh-CN" kern="100" dirty="0">
                <a:latin typeface="Calibri" panose="020F0502020204030204" pitchFamily="34" charset="0"/>
                <a:ea typeface="宋体" panose="02010600030101010101" pitchFamily="2" charset="-122"/>
                <a:cs typeface="宋体" panose="02010600030101010101" pitchFamily="2" charset="-122"/>
              </a:rPr>
              <a:t>图</a:t>
            </a:r>
            <a:r>
              <a:rPr lang="en-US" altLang="zh-CN" kern="100" dirty="0">
                <a:latin typeface="Calibri" panose="020F0502020204030204" pitchFamily="34" charset="0"/>
                <a:ea typeface="宋体" panose="02010600030101010101" pitchFamily="2" charset="-122"/>
                <a:cs typeface="宋体" panose="02010600030101010101" pitchFamily="2" charset="-122"/>
              </a:rPr>
              <a:t>4-30</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068146206"/>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rot="16200000">
            <a:off x="2187157" y="1246398"/>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61256" y="832818"/>
            <a:ext cx="2034979" cy="738664"/>
            <a:chOff x="142975" y="1879279"/>
            <a:chExt cx="2034979" cy="738664"/>
          </a:xfrm>
        </p:grpSpPr>
        <p:sp>
          <p:nvSpPr>
            <p:cNvPr id="4" name="矩形: 圆角 41"/>
            <p:cNvSpPr/>
            <p:nvPr/>
          </p:nvSpPr>
          <p:spPr>
            <a:xfrm>
              <a:off x="194013" y="2027709"/>
              <a:ext cx="1983941" cy="521903"/>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42975" y="1879279"/>
              <a:ext cx="1988045" cy="738664"/>
            </a:xfrm>
            <a:prstGeom prst="rect">
              <a:avLst/>
            </a:prstGeom>
          </p:spPr>
          <p:txBody>
            <a:bodyPr wrap="none">
              <a:spAutoFit/>
            </a:bodyPr>
            <a:lstStyle/>
            <a:p>
              <a:pPr algn="just">
                <a:lnSpc>
                  <a:spcPct val="150000"/>
                </a:lnSpc>
                <a:spcAft>
                  <a:spcPts val="0"/>
                </a:spcAft>
              </a:pPr>
              <a:r>
                <a:rPr lang="zh-CN" altLang="en-US" sz="2800" b="1" kern="100" dirty="0">
                  <a:solidFill>
                    <a:schemeClr val="bg1"/>
                  </a:solidFill>
                  <a:latin typeface="黑体" panose="02010609060101010101" pitchFamily="49" charset="-122"/>
                  <a:ea typeface="黑体" panose="02010609060101010101" pitchFamily="49" charset="-122"/>
                  <a:cs typeface="Times New Roman" panose="02020603050405020304" pitchFamily="18" charset="0"/>
                </a:rPr>
                <a:t>技</a:t>
              </a:r>
              <a:r>
                <a:rPr lang="zh-CN" altLang="en-US" sz="2800" b="1" kern="100" dirty="0" smtClean="0">
                  <a:solidFill>
                    <a:schemeClr val="bg1"/>
                  </a:solidFill>
                  <a:latin typeface="黑体" panose="02010609060101010101" pitchFamily="49" charset="-122"/>
                  <a:ea typeface="黑体" panose="02010609060101010101" pitchFamily="49" charset="-122"/>
                  <a:cs typeface="Times New Roman" panose="02020603050405020304" pitchFamily="18" charset="0"/>
                </a:rPr>
                <a:t>巧与提示</a:t>
              </a:r>
              <a:endParaRPr lang="zh-CN" altLang="zh-CN" sz="2000" kern="100" dirty="0">
                <a:solidFill>
                  <a:schemeClr val="bg1"/>
                </a:solidFill>
                <a:effectLst/>
                <a:latin typeface="黑体" panose="02010609060101010101" pitchFamily="49" charset="-122"/>
                <a:ea typeface="黑体" panose="02010609060101010101" pitchFamily="49" charset="-122"/>
                <a:cs typeface="Times New Roman" panose="02020603050405020304" pitchFamily="18" charset="0"/>
              </a:endParaRPr>
            </a:p>
          </p:txBody>
        </p:sp>
      </p:grpSp>
      <p:sp>
        <p:nvSpPr>
          <p:cNvPr id="7" name="圆角矩形 6"/>
          <p:cNvSpPr/>
          <p:nvPr>
            <p:custDataLst>
              <p:tags r:id="rId1"/>
            </p:custDataLst>
          </p:nvPr>
        </p:nvSpPr>
        <p:spPr>
          <a:xfrm>
            <a:off x="2629993" y="210864"/>
            <a:ext cx="9353460" cy="4702797"/>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600"/>
          </a:p>
        </p:txBody>
      </p:sp>
      <p:sp>
        <p:nvSpPr>
          <p:cNvPr id="6" name="矩形 5"/>
          <p:cNvSpPr/>
          <p:nvPr/>
        </p:nvSpPr>
        <p:spPr>
          <a:xfrm>
            <a:off x="2887257" y="389346"/>
            <a:ext cx="8871606" cy="4524315"/>
          </a:xfrm>
          <a:prstGeom prst="rect">
            <a:avLst/>
          </a:prstGeom>
        </p:spPr>
        <p:txBody>
          <a:bodyPr wrap="square">
            <a:spAutoFit/>
          </a:bodyPr>
          <a:lstStyle/>
          <a:p>
            <a:pPr indent="304800" algn="just">
              <a:lnSpc>
                <a:spcPct val="150000"/>
              </a:lnSpc>
              <a:spcAft>
                <a:spcPts val="0"/>
              </a:spcAft>
            </a:pPr>
            <a:r>
              <a:rPr lang="en-US" altLang="zh-CN" sz="2400" kern="100" dirty="0" smtClean="0">
                <a:latin typeface="微软雅黑" panose="020B0503020204020204" pitchFamily="34" charset="-122"/>
                <a:ea typeface="微软雅黑" panose="020B0503020204020204" pitchFamily="34" charset="-122"/>
                <a:cs typeface="宋体" panose="02010600030101010101" pitchFamily="2" charset="-122"/>
              </a:rPr>
              <a:t>    </a:t>
            </a:r>
            <a:r>
              <a:rPr lang="zh-CN" altLang="zh-CN" sz="2400" kern="100" dirty="0" smtClean="0">
                <a:latin typeface="微软雅黑" panose="020B0503020204020204" pitchFamily="34" charset="-122"/>
                <a:ea typeface="微软雅黑" panose="020B0503020204020204" pitchFamily="34" charset="-122"/>
                <a:cs typeface="宋体" panose="02010600030101010101" pitchFamily="2" charset="-122"/>
              </a:rPr>
              <a:t>在</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让视频变慢时，如果帧速率低于</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15</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帧</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秒，一般掉帧现象就会变得极其明显，因为摄像机每秒捕捉的画面数量是有限的，而这时帧与帧之间的许多信息都缺失掉了。可以尝试通过“帧混合”选项或者利用插件“</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Twixtor</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”来进行帧与帧之间缺失信息的补充。</a:t>
            </a:r>
            <a:endParaRPr lang="zh-CN" altLang="zh-CN" kern="100" dirty="0">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spcAft>
                <a:spcPts val="0"/>
              </a:spcAft>
            </a:pP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步骤</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03</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：在视频的第</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15</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秒处以及第</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30</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秒处添加关键帧，即先将时间轴移动到对应时间上，随后点击“时间重映射”前方菱形按钮即可在相应位置添加关键帧，如图</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4-31</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所示。</a:t>
            </a:r>
            <a:endParaRPr lang="zh-CN" altLang="zh-CN"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9" name="图片 8"/>
          <p:cNvPicPr/>
          <p:nvPr/>
        </p:nvPicPr>
        <p:blipFill>
          <a:blip r:embed="rId3" cstate="print">
            <a:extLst>
              <a:ext uri="{28A0092B-C50C-407E-A947-70E740481C1C}">
                <a14:useLocalDpi xmlns:a14="http://schemas.microsoft.com/office/drawing/2010/main" val="0"/>
              </a:ext>
            </a:extLst>
          </a:blip>
          <a:srcRect/>
          <a:stretch>
            <a:fillRect/>
          </a:stretch>
        </p:blipFill>
        <p:spPr>
          <a:xfrm>
            <a:off x="2629993" y="5306094"/>
            <a:ext cx="8038265" cy="1062622"/>
          </a:xfrm>
          <a:prstGeom prst="rect">
            <a:avLst/>
          </a:prstGeom>
          <a:noFill/>
          <a:ln>
            <a:noFill/>
          </a:ln>
        </p:spPr>
      </p:pic>
      <p:sp>
        <p:nvSpPr>
          <p:cNvPr id="10" name="矩形 9"/>
          <p:cNvSpPr/>
          <p:nvPr/>
        </p:nvSpPr>
        <p:spPr>
          <a:xfrm>
            <a:off x="10813572" y="5583489"/>
            <a:ext cx="1053494" cy="583108"/>
          </a:xfrm>
          <a:prstGeom prst="rect">
            <a:avLst/>
          </a:prstGeom>
        </p:spPr>
        <p:txBody>
          <a:bodyPr wrap="none">
            <a:spAutoFit/>
          </a:bodyPr>
          <a:lstStyle/>
          <a:p>
            <a:pPr algn="ctr">
              <a:lnSpc>
                <a:spcPct val="150000"/>
              </a:lnSpc>
              <a:spcAft>
                <a:spcPts val="0"/>
              </a:spcAft>
            </a:pPr>
            <a:r>
              <a:rPr lang="zh-CN" altLang="zh-CN" sz="2400" kern="100" dirty="0">
                <a:latin typeface="Calibri" panose="020F0502020204030204" pitchFamily="34" charset="0"/>
                <a:ea typeface="宋体" panose="02010600030101010101" pitchFamily="2" charset="-122"/>
                <a:cs typeface="宋体" panose="02010600030101010101" pitchFamily="2" charset="-122"/>
              </a:rPr>
              <a:t>图</a:t>
            </a:r>
            <a:r>
              <a:rPr lang="en-US" altLang="zh-CN" sz="2400" kern="100" dirty="0">
                <a:latin typeface="Calibri" panose="020F0502020204030204" pitchFamily="34" charset="0"/>
                <a:ea typeface="宋体" panose="02010600030101010101" pitchFamily="2" charset="-122"/>
                <a:cs typeface="宋体" panose="02010600030101010101" pitchFamily="2" charset="-122"/>
              </a:rPr>
              <a:t>4-31</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603111131"/>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rot="16200000">
            <a:off x="2187157" y="1246398"/>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96252" y="832818"/>
            <a:ext cx="1983941" cy="670333"/>
            <a:chOff x="194013" y="1879279"/>
            <a:chExt cx="1983941" cy="670333"/>
          </a:xfrm>
        </p:grpSpPr>
        <p:sp>
          <p:nvSpPr>
            <p:cNvPr id="4" name="矩形: 圆角 41"/>
            <p:cNvSpPr/>
            <p:nvPr/>
          </p:nvSpPr>
          <p:spPr>
            <a:xfrm>
              <a:off x="194013" y="2027709"/>
              <a:ext cx="1983941" cy="521903"/>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323311" y="1879279"/>
              <a:ext cx="1627369" cy="637675"/>
            </a:xfrm>
            <a:prstGeom prst="rect">
              <a:avLst/>
            </a:prstGeom>
          </p:spPr>
          <p:txBody>
            <a:bodyPr wrap="none">
              <a:spAutoFit/>
            </a:bodyPr>
            <a:lstStyle/>
            <a:p>
              <a:pPr algn="just">
                <a:lnSpc>
                  <a:spcPct val="150000"/>
                </a:lnSpc>
                <a:spcAft>
                  <a:spcPts val="0"/>
                </a:spcAft>
              </a:pPr>
              <a:r>
                <a:rPr lang="zh-CN" altLang="zh-CN" sz="2800" b="1" kern="100" dirty="0">
                  <a:solidFill>
                    <a:schemeClr val="bg1"/>
                  </a:solidFill>
                  <a:latin typeface="黑体" panose="02010609060101010101" pitchFamily="49" charset="-122"/>
                  <a:ea typeface="黑体" panose="02010609060101010101" pitchFamily="49" charset="-122"/>
                  <a:cs typeface="宋体" panose="02010600030101010101" pitchFamily="2" charset="-122"/>
                </a:rPr>
                <a:t>任务实施</a:t>
              </a:r>
              <a:endParaRPr lang="zh-CN" altLang="zh-CN" sz="2000" kern="100" dirty="0">
                <a:solidFill>
                  <a:schemeClr val="bg1"/>
                </a:solidFill>
                <a:effectLst/>
                <a:latin typeface="黑体" panose="02010609060101010101" pitchFamily="49" charset="-122"/>
                <a:ea typeface="黑体" panose="02010609060101010101" pitchFamily="49" charset="-122"/>
                <a:cs typeface="Times New Roman" panose="02020603050405020304" pitchFamily="18" charset="0"/>
              </a:endParaRPr>
            </a:p>
          </p:txBody>
        </p:sp>
      </p:grpSp>
      <p:grpSp>
        <p:nvGrpSpPr>
          <p:cNvPr id="8" name="组合 7"/>
          <p:cNvGrpSpPr/>
          <p:nvPr/>
        </p:nvGrpSpPr>
        <p:grpSpPr>
          <a:xfrm>
            <a:off x="2629993" y="210864"/>
            <a:ext cx="9193039" cy="3351046"/>
            <a:chOff x="2629993" y="210864"/>
            <a:chExt cx="7412365" cy="3351046"/>
          </a:xfrm>
        </p:grpSpPr>
        <p:sp>
          <p:nvSpPr>
            <p:cNvPr id="7" name="圆角矩形 6"/>
            <p:cNvSpPr/>
            <p:nvPr>
              <p:custDataLst>
                <p:tags r:id="rId1"/>
              </p:custDataLst>
            </p:nvPr>
          </p:nvSpPr>
          <p:spPr>
            <a:xfrm>
              <a:off x="2629993" y="210864"/>
              <a:ext cx="7412365" cy="3096732"/>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p>
          </p:txBody>
        </p:sp>
        <p:sp>
          <p:nvSpPr>
            <p:cNvPr id="6" name="矩形 5"/>
            <p:cNvSpPr/>
            <p:nvPr/>
          </p:nvSpPr>
          <p:spPr>
            <a:xfrm>
              <a:off x="2815819" y="210864"/>
              <a:ext cx="7040712" cy="3351046"/>
            </a:xfrm>
            <a:prstGeom prst="rect">
              <a:avLst/>
            </a:prstGeom>
          </p:spPr>
          <p:txBody>
            <a:bodyPr wrap="square">
              <a:spAutoFit/>
            </a:bodyPr>
            <a:lstStyle/>
            <a:p>
              <a:pPr algn="just">
                <a:lnSpc>
                  <a:spcPct val="150000"/>
                </a:lnSpc>
                <a:spcAft>
                  <a:spcPts val="0"/>
                </a:spcAft>
              </a:pP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步骤</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04</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：在工作区选择第</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15</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秒位置的关键帧，也就是第</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2</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个关键帧，随后将次关键帧通过鼠标拖动的方式向左移动至第</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15</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秒处，这样视频入点位置到此关键帧的区间就被加速了。同理将第</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30</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秒位置的关键帧也就是第</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3</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个关键帧移动至第</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40</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秒处，这样后</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5</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秒的视频也被加快了。具体如图</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4-32</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所示。</a:t>
              </a:r>
              <a:endParaRPr lang="zh-CN" altLang="zh-CN"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grpSp>
      <p:pic>
        <p:nvPicPr>
          <p:cNvPr id="9" name="图片 8"/>
          <p:cNvPicPr/>
          <p:nvPr/>
        </p:nvPicPr>
        <p:blipFill>
          <a:blip r:embed="rId3" cstate="print">
            <a:extLst>
              <a:ext uri="{28A0092B-C50C-407E-A947-70E740481C1C}">
                <a14:useLocalDpi xmlns:a14="http://schemas.microsoft.com/office/drawing/2010/main" val="0"/>
              </a:ext>
            </a:extLst>
          </a:blip>
          <a:srcRect/>
          <a:stretch>
            <a:fillRect/>
          </a:stretch>
        </p:blipFill>
        <p:spPr>
          <a:xfrm>
            <a:off x="3197047" y="3530570"/>
            <a:ext cx="8058929" cy="1668919"/>
          </a:xfrm>
          <a:prstGeom prst="rect">
            <a:avLst/>
          </a:prstGeom>
          <a:noFill/>
          <a:ln>
            <a:noFill/>
          </a:ln>
        </p:spPr>
      </p:pic>
      <p:sp>
        <p:nvSpPr>
          <p:cNvPr id="10" name="矩形 9"/>
          <p:cNvSpPr/>
          <p:nvPr/>
        </p:nvSpPr>
        <p:spPr>
          <a:xfrm>
            <a:off x="6336632" y="5249462"/>
            <a:ext cx="1053494" cy="583108"/>
          </a:xfrm>
          <a:prstGeom prst="rect">
            <a:avLst/>
          </a:prstGeom>
        </p:spPr>
        <p:txBody>
          <a:bodyPr wrap="none">
            <a:spAutoFit/>
          </a:bodyPr>
          <a:lstStyle/>
          <a:p>
            <a:pPr algn="ctr">
              <a:lnSpc>
                <a:spcPct val="150000"/>
              </a:lnSpc>
              <a:spcAft>
                <a:spcPts val="0"/>
              </a:spcAft>
            </a:pPr>
            <a:r>
              <a:rPr lang="zh-CN" altLang="zh-CN" sz="2400" kern="100" dirty="0">
                <a:latin typeface="Calibri" panose="020F0502020204030204" pitchFamily="34" charset="0"/>
                <a:ea typeface="宋体" panose="02010600030101010101" pitchFamily="2" charset="-122"/>
                <a:cs typeface="宋体" panose="02010600030101010101" pitchFamily="2" charset="-122"/>
              </a:rPr>
              <a:t>图</a:t>
            </a:r>
            <a:r>
              <a:rPr lang="en-US" altLang="zh-CN" sz="2400" kern="100" dirty="0">
                <a:latin typeface="Calibri" panose="020F0502020204030204" pitchFamily="34" charset="0"/>
                <a:ea typeface="宋体" panose="02010600030101010101" pitchFamily="2" charset="-122"/>
                <a:cs typeface="宋体" panose="02010600030101010101" pitchFamily="2" charset="-122"/>
              </a:rPr>
              <a:t>4-32</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06926156"/>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rot="16200000">
            <a:off x="2187157" y="1246398"/>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112294" y="832818"/>
            <a:ext cx="1983941" cy="670333"/>
            <a:chOff x="194013" y="1879279"/>
            <a:chExt cx="1983941" cy="670333"/>
          </a:xfrm>
        </p:grpSpPr>
        <p:sp>
          <p:nvSpPr>
            <p:cNvPr id="4" name="矩形: 圆角 41"/>
            <p:cNvSpPr/>
            <p:nvPr/>
          </p:nvSpPr>
          <p:spPr>
            <a:xfrm>
              <a:off x="194013" y="2027709"/>
              <a:ext cx="1983941" cy="521903"/>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323311" y="1879279"/>
              <a:ext cx="1627369" cy="637675"/>
            </a:xfrm>
            <a:prstGeom prst="rect">
              <a:avLst/>
            </a:prstGeom>
          </p:spPr>
          <p:txBody>
            <a:bodyPr wrap="none">
              <a:spAutoFit/>
            </a:bodyPr>
            <a:lstStyle/>
            <a:p>
              <a:pPr algn="just">
                <a:lnSpc>
                  <a:spcPct val="150000"/>
                </a:lnSpc>
                <a:spcAft>
                  <a:spcPts val="0"/>
                </a:spcAft>
              </a:pPr>
              <a:r>
                <a:rPr lang="zh-CN" altLang="zh-CN" sz="2800" b="1" kern="100" dirty="0">
                  <a:solidFill>
                    <a:schemeClr val="bg1"/>
                  </a:solidFill>
                  <a:latin typeface="黑体" panose="02010609060101010101" pitchFamily="49" charset="-122"/>
                  <a:ea typeface="黑体" panose="02010609060101010101" pitchFamily="49" charset="-122"/>
                  <a:cs typeface="宋体" panose="02010600030101010101" pitchFamily="2" charset="-122"/>
                </a:rPr>
                <a:t>任务实施</a:t>
              </a:r>
              <a:endParaRPr lang="zh-CN" altLang="zh-CN" sz="2000" kern="100" dirty="0">
                <a:solidFill>
                  <a:schemeClr val="bg1"/>
                </a:solidFill>
                <a:effectLst/>
                <a:latin typeface="黑体" panose="02010609060101010101" pitchFamily="49" charset="-122"/>
                <a:ea typeface="黑体" panose="02010609060101010101" pitchFamily="49" charset="-122"/>
                <a:cs typeface="Times New Roman" panose="02020603050405020304" pitchFamily="18" charset="0"/>
              </a:endParaRPr>
            </a:p>
          </p:txBody>
        </p:sp>
      </p:grpSp>
      <p:grpSp>
        <p:nvGrpSpPr>
          <p:cNvPr id="6" name="组合 5"/>
          <p:cNvGrpSpPr/>
          <p:nvPr/>
        </p:nvGrpSpPr>
        <p:grpSpPr>
          <a:xfrm>
            <a:off x="2629993" y="210864"/>
            <a:ext cx="9193039" cy="4003006"/>
            <a:chOff x="2629993" y="210864"/>
            <a:chExt cx="7412365" cy="3096732"/>
          </a:xfrm>
        </p:grpSpPr>
        <p:sp>
          <p:nvSpPr>
            <p:cNvPr id="7" name="圆角矩形 6"/>
            <p:cNvSpPr/>
            <p:nvPr>
              <p:custDataLst>
                <p:tags r:id="rId1"/>
              </p:custDataLst>
            </p:nvPr>
          </p:nvSpPr>
          <p:spPr>
            <a:xfrm>
              <a:off x="2629993" y="210864"/>
              <a:ext cx="7412365" cy="3096732"/>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p>
          </p:txBody>
        </p:sp>
        <p:sp>
          <p:nvSpPr>
            <p:cNvPr id="8" name="矩形 7"/>
            <p:cNvSpPr/>
            <p:nvPr/>
          </p:nvSpPr>
          <p:spPr>
            <a:xfrm>
              <a:off x="2815819" y="210864"/>
              <a:ext cx="7040712" cy="458908"/>
            </a:xfrm>
            <a:prstGeom prst="rect">
              <a:avLst/>
            </a:prstGeom>
          </p:spPr>
          <p:txBody>
            <a:bodyPr wrap="square">
              <a:spAutoFit/>
            </a:bodyPr>
            <a:lstStyle/>
            <a:p>
              <a:pPr algn="just">
                <a:lnSpc>
                  <a:spcPct val="150000"/>
                </a:lnSpc>
                <a:spcAft>
                  <a:spcPts val="0"/>
                </a:spcAft>
              </a:pPr>
              <a:endParaRPr lang="zh-CN" altLang="zh-CN"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9" name="矩形 8"/>
          <p:cNvSpPr/>
          <p:nvPr/>
        </p:nvSpPr>
        <p:spPr>
          <a:xfrm>
            <a:off x="2794266" y="306775"/>
            <a:ext cx="8798298" cy="3907095"/>
          </a:xfrm>
          <a:prstGeom prst="rect">
            <a:avLst/>
          </a:prstGeom>
        </p:spPr>
        <p:txBody>
          <a:bodyPr wrap="square">
            <a:spAutoFit/>
          </a:bodyPr>
          <a:lstStyle/>
          <a:p>
            <a:pPr algn="just">
              <a:lnSpc>
                <a:spcPct val="150000"/>
              </a:lnSpc>
              <a:spcAft>
                <a:spcPts val="0"/>
              </a:spcAft>
            </a:pP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步骤</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05</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：此时按住鼠标左键后框选</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4</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个关键帧，随后打开时间轴左上角的左侧的“图标编辑器”按钮，此时会看到</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4</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个时间轴组成的三段直线。如前面理论得知此时区间都为匀速运动，为了使素材前后更加平滑，我们选择中间两个关键帧，然后单击鼠标右键，执行“关键帧插值</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&gt;</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临时插值</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&gt;</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贝塞尔曲线”命令，此时出现可以调整的手柄，随后调整为期望的速度表现形式，如图</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4-33</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所示。</a:t>
            </a:r>
            <a:endParaRPr lang="zh-CN" altLang="zh-CN"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10" name="图片 9"/>
          <p:cNvPicPr/>
          <p:nvPr/>
        </p:nvPicPr>
        <p:blipFill>
          <a:blip r:embed="rId3">
            <a:extLst>
              <a:ext uri="{28A0092B-C50C-407E-A947-70E740481C1C}">
                <a14:useLocalDpi xmlns:a14="http://schemas.microsoft.com/office/drawing/2010/main" val="0"/>
              </a:ext>
            </a:extLst>
          </a:blip>
          <a:srcRect/>
          <a:stretch>
            <a:fillRect/>
          </a:stretch>
        </p:blipFill>
        <p:spPr>
          <a:xfrm>
            <a:off x="2629993" y="4428624"/>
            <a:ext cx="5962698" cy="2132598"/>
          </a:xfrm>
          <a:prstGeom prst="rect">
            <a:avLst/>
          </a:prstGeom>
          <a:noFill/>
          <a:ln>
            <a:noFill/>
          </a:ln>
        </p:spPr>
      </p:pic>
      <p:sp>
        <p:nvSpPr>
          <p:cNvPr id="11" name="矩形 10"/>
          <p:cNvSpPr/>
          <p:nvPr/>
        </p:nvSpPr>
        <p:spPr>
          <a:xfrm>
            <a:off x="8628867" y="5176839"/>
            <a:ext cx="1053494" cy="583108"/>
          </a:xfrm>
          <a:prstGeom prst="rect">
            <a:avLst/>
          </a:prstGeom>
        </p:spPr>
        <p:txBody>
          <a:bodyPr wrap="none">
            <a:spAutoFit/>
          </a:bodyPr>
          <a:lstStyle/>
          <a:p>
            <a:pPr algn="ctr">
              <a:lnSpc>
                <a:spcPct val="150000"/>
              </a:lnSpc>
              <a:spcAft>
                <a:spcPts val="0"/>
              </a:spcAft>
            </a:pPr>
            <a:r>
              <a:rPr lang="zh-CN" altLang="zh-CN" sz="2400" kern="100" dirty="0">
                <a:latin typeface="Calibri" panose="020F0502020204030204" pitchFamily="34" charset="0"/>
                <a:ea typeface="宋体" panose="02010600030101010101" pitchFamily="2" charset="-122"/>
                <a:cs typeface="宋体" panose="02010600030101010101" pitchFamily="2" charset="-122"/>
              </a:rPr>
              <a:t>图</a:t>
            </a:r>
            <a:r>
              <a:rPr lang="en-US" altLang="zh-CN" sz="2400" kern="100" dirty="0">
                <a:latin typeface="Calibri" panose="020F0502020204030204" pitchFamily="34" charset="0"/>
                <a:ea typeface="宋体" panose="02010600030101010101" pitchFamily="2" charset="-122"/>
                <a:cs typeface="宋体" panose="02010600030101010101" pitchFamily="2" charset="-122"/>
              </a:rPr>
              <a:t>4-33</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89401085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33528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p>
        </p:txBody>
      </p:sp>
      <p:sp>
        <p:nvSpPr>
          <p:cNvPr id="3" name="文本框 2"/>
          <p:cNvSpPr txBox="1"/>
          <p:nvPr/>
        </p:nvSpPr>
        <p:spPr>
          <a:xfrm>
            <a:off x="930042" y="2606075"/>
            <a:ext cx="1492716" cy="830997"/>
          </a:xfrm>
          <a:prstGeom prst="rect">
            <a:avLst/>
          </a:prstGeom>
          <a:noFill/>
        </p:spPr>
        <p:txBody>
          <a:bodyPr wrap="none" rtlCol="0">
            <a:spAutoFit/>
          </a:bodyPr>
          <a:lstStyle/>
          <a:p>
            <a:pPr algn="ctr"/>
            <a:r>
              <a:rPr lang="zh-CN" altLang="en-US" sz="4800" b="1" spc="300" dirty="0">
                <a:solidFill>
                  <a:schemeClr val="bg1"/>
                </a:solidFill>
              </a:rPr>
              <a:t>目录</a:t>
            </a:r>
          </a:p>
        </p:txBody>
      </p:sp>
      <p:sp>
        <p:nvSpPr>
          <p:cNvPr id="7" name="文本框 6"/>
          <p:cNvSpPr txBox="1"/>
          <p:nvPr/>
        </p:nvSpPr>
        <p:spPr>
          <a:xfrm>
            <a:off x="808310" y="3554278"/>
            <a:ext cx="1736181" cy="400110"/>
          </a:xfrm>
          <a:prstGeom prst="rect">
            <a:avLst/>
          </a:prstGeom>
          <a:noFill/>
        </p:spPr>
        <p:txBody>
          <a:bodyPr wrap="none" rtlCol="0">
            <a:spAutoFit/>
          </a:bodyPr>
          <a:lstStyle/>
          <a:p>
            <a:pPr algn="ctr"/>
            <a:r>
              <a:rPr lang="en-US" altLang="zh-CN" sz="2000" spc="300" dirty="0">
                <a:solidFill>
                  <a:schemeClr val="bg1"/>
                </a:solidFill>
              </a:rPr>
              <a:t>CONTENT</a:t>
            </a:r>
            <a:endParaRPr lang="zh-CN" altLang="en-US" sz="2000" spc="300" dirty="0">
              <a:solidFill>
                <a:schemeClr val="bg1"/>
              </a:solidFill>
            </a:endParaRPr>
          </a:p>
        </p:txBody>
      </p:sp>
      <p:sp>
        <p:nvSpPr>
          <p:cNvPr id="5" name="文本框 4"/>
          <p:cNvSpPr txBox="1"/>
          <p:nvPr>
            <p:custDataLst>
              <p:tags r:id="rId2"/>
            </p:custDataLst>
          </p:nvPr>
        </p:nvSpPr>
        <p:spPr>
          <a:xfrm>
            <a:off x="5416593" y="879418"/>
            <a:ext cx="957313" cy="769441"/>
          </a:xfrm>
          <a:prstGeom prst="rect">
            <a:avLst/>
          </a:prstGeom>
          <a:noFill/>
        </p:spPr>
        <p:txBody>
          <a:bodyPr wrap="none" rtlCol="0">
            <a:spAutoFit/>
          </a:bodyPr>
          <a:lstStyle/>
          <a:p>
            <a:pPr algn="ctr"/>
            <a:r>
              <a:rPr lang="en-US" altLang="zh-CN" sz="4400" b="1" spc="300" dirty="0">
                <a:solidFill>
                  <a:schemeClr val="bg2">
                    <a:lumMod val="25000"/>
                  </a:schemeClr>
                </a:solidFill>
              </a:rPr>
              <a:t>01</a:t>
            </a:r>
            <a:endParaRPr lang="zh-CN" altLang="en-US" sz="4400" b="1" spc="300" dirty="0">
              <a:solidFill>
                <a:schemeClr val="bg2">
                  <a:lumMod val="25000"/>
                </a:schemeClr>
              </a:solidFill>
            </a:endParaRPr>
          </a:p>
        </p:txBody>
      </p:sp>
      <p:sp>
        <p:nvSpPr>
          <p:cNvPr id="6" name="文本框 5"/>
          <p:cNvSpPr txBox="1"/>
          <p:nvPr>
            <p:custDataLst>
              <p:tags r:id="rId3"/>
            </p:custDataLst>
          </p:nvPr>
        </p:nvSpPr>
        <p:spPr>
          <a:xfrm>
            <a:off x="6565164" y="872756"/>
            <a:ext cx="1261884" cy="523220"/>
          </a:xfrm>
          <a:prstGeom prst="rect">
            <a:avLst/>
          </a:prstGeom>
          <a:noFill/>
        </p:spPr>
        <p:txBody>
          <a:bodyPr wrap="none" rtlCol="0">
            <a:spAutoFit/>
          </a:bodyPr>
          <a:lstStyle/>
          <a:p>
            <a:r>
              <a:rPr lang="zh-CN" altLang="en-US" sz="2800" b="1" dirty="0">
                <a:solidFill>
                  <a:schemeClr val="bg2">
                    <a:lumMod val="25000"/>
                  </a:schemeClr>
                </a:solidFill>
              </a:rPr>
              <a:t>关</a:t>
            </a:r>
            <a:r>
              <a:rPr lang="zh-CN" altLang="en-US" sz="2800" b="1" dirty="0" smtClean="0">
                <a:solidFill>
                  <a:schemeClr val="bg2">
                    <a:lumMod val="25000"/>
                  </a:schemeClr>
                </a:solidFill>
              </a:rPr>
              <a:t>键帧</a:t>
            </a:r>
            <a:endParaRPr lang="zh-CN" altLang="en-US" sz="2800" b="1" dirty="0">
              <a:solidFill>
                <a:schemeClr val="bg2">
                  <a:lumMod val="25000"/>
                </a:schemeClr>
              </a:solidFill>
            </a:endParaRPr>
          </a:p>
        </p:txBody>
      </p:sp>
      <p:sp>
        <p:nvSpPr>
          <p:cNvPr id="91" name="文本框 90"/>
          <p:cNvSpPr txBox="1"/>
          <p:nvPr>
            <p:custDataLst>
              <p:tags r:id="rId4"/>
            </p:custDataLst>
          </p:nvPr>
        </p:nvSpPr>
        <p:spPr>
          <a:xfrm>
            <a:off x="6565164" y="1378521"/>
            <a:ext cx="1293687" cy="276999"/>
          </a:xfrm>
          <a:prstGeom prst="rect">
            <a:avLst/>
          </a:prstGeom>
          <a:noFill/>
        </p:spPr>
        <p:txBody>
          <a:bodyPr wrap="none" rtlCol="0">
            <a:spAutoFit/>
          </a:bodyPr>
          <a:lstStyle/>
          <a:p>
            <a:r>
              <a:rPr lang="en-US" altLang="zh-CN" sz="1200" spc="300" dirty="0" smtClean="0">
                <a:solidFill>
                  <a:schemeClr val="bg2">
                    <a:lumMod val="25000"/>
                  </a:schemeClr>
                </a:solidFill>
              </a:rPr>
              <a:t>Keyframes</a:t>
            </a:r>
            <a:endParaRPr lang="en-US" altLang="zh-CN" sz="1200" spc="300" dirty="0">
              <a:solidFill>
                <a:schemeClr val="bg2">
                  <a:lumMod val="25000"/>
                </a:schemeClr>
              </a:solidFill>
            </a:endParaRPr>
          </a:p>
        </p:txBody>
      </p:sp>
      <p:sp>
        <p:nvSpPr>
          <p:cNvPr id="97" name="文本框 96"/>
          <p:cNvSpPr txBox="1"/>
          <p:nvPr>
            <p:custDataLst>
              <p:tags r:id="rId5"/>
            </p:custDataLst>
          </p:nvPr>
        </p:nvSpPr>
        <p:spPr>
          <a:xfrm>
            <a:off x="5416593" y="1961849"/>
            <a:ext cx="957313" cy="769441"/>
          </a:xfrm>
          <a:prstGeom prst="rect">
            <a:avLst/>
          </a:prstGeom>
          <a:noFill/>
        </p:spPr>
        <p:txBody>
          <a:bodyPr wrap="none" rtlCol="0">
            <a:spAutoFit/>
          </a:bodyPr>
          <a:lstStyle/>
          <a:p>
            <a:pPr algn="ctr"/>
            <a:r>
              <a:rPr lang="en-US" altLang="zh-CN" sz="4400" b="1" spc="300" dirty="0">
                <a:solidFill>
                  <a:schemeClr val="bg2">
                    <a:lumMod val="25000"/>
                  </a:schemeClr>
                </a:solidFill>
              </a:rPr>
              <a:t>02</a:t>
            </a:r>
            <a:endParaRPr lang="zh-CN" altLang="en-US" sz="4400" b="1" spc="300" dirty="0">
              <a:solidFill>
                <a:schemeClr val="bg2">
                  <a:lumMod val="25000"/>
                </a:schemeClr>
              </a:solidFill>
            </a:endParaRPr>
          </a:p>
        </p:txBody>
      </p:sp>
      <p:sp>
        <p:nvSpPr>
          <p:cNvPr id="99" name="文本框 98"/>
          <p:cNvSpPr txBox="1"/>
          <p:nvPr>
            <p:custDataLst>
              <p:tags r:id="rId6"/>
            </p:custDataLst>
          </p:nvPr>
        </p:nvSpPr>
        <p:spPr>
          <a:xfrm>
            <a:off x="6565164" y="1955187"/>
            <a:ext cx="1980029" cy="523220"/>
          </a:xfrm>
          <a:prstGeom prst="rect">
            <a:avLst/>
          </a:prstGeom>
          <a:noFill/>
        </p:spPr>
        <p:txBody>
          <a:bodyPr wrap="none" rtlCol="0">
            <a:spAutoFit/>
          </a:bodyPr>
          <a:lstStyle/>
          <a:p>
            <a:r>
              <a:rPr lang="zh-CN" altLang="en-US" sz="2800" b="1" dirty="0" smtClean="0">
                <a:solidFill>
                  <a:schemeClr val="bg2">
                    <a:lumMod val="25000"/>
                  </a:schemeClr>
                </a:solidFill>
              </a:rPr>
              <a:t>图表编辑器</a:t>
            </a:r>
            <a:endParaRPr lang="zh-CN" altLang="en-US" sz="2800" b="1" dirty="0">
              <a:solidFill>
                <a:schemeClr val="bg2">
                  <a:lumMod val="25000"/>
                </a:schemeClr>
              </a:solidFill>
            </a:endParaRPr>
          </a:p>
        </p:txBody>
      </p:sp>
      <p:sp>
        <p:nvSpPr>
          <p:cNvPr id="100" name="文本框 99"/>
          <p:cNvSpPr txBox="1"/>
          <p:nvPr>
            <p:custDataLst>
              <p:tags r:id="rId7"/>
            </p:custDataLst>
          </p:nvPr>
        </p:nvSpPr>
        <p:spPr>
          <a:xfrm>
            <a:off x="6565164" y="2460952"/>
            <a:ext cx="1614866" cy="276999"/>
          </a:xfrm>
          <a:prstGeom prst="rect">
            <a:avLst/>
          </a:prstGeom>
          <a:noFill/>
        </p:spPr>
        <p:txBody>
          <a:bodyPr wrap="none" rtlCol="0">
            <a:spAutoFit/>
          </a:bodyPr>
          <a:lstStyle/>
          <a:p>
            <a:pPr algn="l"/>
            <a:r>
              <a:rPr lang="en-US" altLang="zh-CN" sz="1200" spc="300" dirty="0" smtClean="0">
                <a:solidFill>
                  <a:schemeClr val="bg2">
                    <a:lumMod val="25000"/>
                  </a:schemeClr>
                </a:solidFill>
              </a:rPr>
              <a:t>Chart editorl</a:t>
            </a:r>
            <a:endParaRPr lang="en-US" altLang="zh-CN" sz="1200" spc="300" dirty="0">
              <a:solidFill>
                <a:schemeClr val="bg2">
                  <a:lumMod val="25000"/>
                </a:schemeClr>
              </a:solidFill>
            </a:endParaRPr>
          </a:p>
        </p:txBody>
      </p:sp>
      <p:sp>
        <p:nvSpPr>
          <p:cNvPr id="102" name="文本框 101"/>
          <p:cNvSpPr txBox="1"/>
          <p:nvPr>
            <p:custDataLst>
              <p:tags r:id="rId8"/>
            </p:custDataLst>
          </p:nvPr>
        </p:nvSpPr>
        <p:spPr>
          <a:xfrm>
            <a:off x="5416593" y="3044280"/>
            <a:ext cx="957313" cy="769441"/>
          </a:xfrm>
          <a:prstGeom prst="rect">
            <a:avLst/>
          </a:prstGeom>
          <a:noFill/>
        </p:spPr>
        <p:txBody>
          <a:bodyPr wrap="none" rtlCol="0">
            <a:spAutoFit/>
          </a:bodyPr>
          <a:lstStyle/>
          <a:p>
            <a:pPr algn="ctr"/>
            <a:r>
              <a:rPr lang="en-US" altLang="zh-CN" sz="4400" b="1" spc="300" dirty="0">
                <a:solidFill>
                  <a:schemeClr val="bg2">
                    <a:lumMod val="25000"/>
                  </a:schemeClr>
                </a:solidFill>
              </a:rPr>
              <a:t>03</a:t>
            </a:r>
            <a:endParaRPr lang="zh-CN" altLang="en-US" sz="4400" b="1" spc="300" dirty="0">
              <a:solidFill>
                <a:schemeClr val="bg2">
                  <a:lumMod val="25000"/>
                </a:schemeClr>
              </a:solidFill>
            </a:endParaRPr>
          </a:p>
        </p:txBody>
      </p:sp>
      <p:sp>
        <p:nvSpPr>
          <p:cNvPr id="104" name="文本框 103"/>
          <p:cNvSpPr txBox="1"/>
          <p:nvPr>
            <p:custDataLst>
              <p:tags r:id="rId9"/>
            </p:custDataLst>
          </p:nvPr>
        </p:nvSpPr>
        <p:spPr>
          <a:xfrm>
            <a:off x="6565265" y="3037840"/>
            <a:ext cx="2877185" cy="521970"/>
          </a:xfrm>
          <a:prstGeom prst="rect">
            <a:avLst/>
          </a:prstGeom>
          <a:noFill/>
        </p:spPr>
        <p:txBody>
          <a:bodyPr wrap="square" rtlCol="0">
            <a:spAutoFit/>
          </a:bodyPr>
          <a:lstStyle/>
          <a:p>
            <a:pPr algn="l"/>
            <a:r>
              <a:rPr lang="zh-CN" altLang="en-US" sz="2800" b="1" dirty="0" smtClean="0">
                <a:solidFill>
                  <a:schemeClr val="bg2">
                    <a:lumMod val="25000"/>
                  </a:schemeClr>
                </a:solidFill>
              </a:rPr>
              <a:t>嵌套</a:t>
            </a:r>
            <a:endParaRPr lang="zh-CN" altLang="en-US" sz="2800" b="1" dirty="0">
              <a:solidFill>
                <a:schemeClr val="bg2">
                  <a:lumMod val="25000"/>
                </a:schemeClr>
              </a:solidFill>
            </a:endParaRPr>
          </a:p>
        </p:txBody>
      </p:sp>
      <p:sp>
        <p:nvSpPr>
          <p:cNvPr id="105" name="文本框 104"/>
          <p:cNvSpPr txBox="1"/>
          <p:nvPr>
            <p:custDataLst>
              <p:tags r:id="rId10"/>
            </p:custDataLst>
          </p:nvPr>
        </p:nvSpPr>
        <p:spPr>
          <a:xfrm>
            <a:off x="6565164" y="3543383"/>
            <a:ext cx="678391" cy="276999"/>
          </a:xfrm>
          <a:prstGeom prst="rect">
            <a:avLst/>
          </a:prstGeom>
          <a:noFill/>
        </p:spPr>
        <p:txBody>
          <a:bodyPr wrap="none" rtlCol="0">
            <a:spAutoFit/>
          </a:bodyPr>
          <a:lstStyle/>
          <a:p>
            <a:r>
              <a:rPr lang="en-US" altLang="zh-CN" sz="1200" spc="300" dirty="0" smtClean="0">
                <a:solidFill>
                  <a:schemeClr val="bg2">
                    <a:lumMod val="25000"/>
                  </a:schemeClr>
                </a:solidFill>
              </a:rPr>
              <a:t>Nest</a:t>
            </a:r>
            <a:endParaRPr lang="en-US" altLang="zh-CN" sz="1200" spc="300" dirty="0">
              <a:solidFill>
                <a:schemeClr val="bg2">
                  <a:lumMod val="25000"/>
                </a:schemeClr>
              </a:solidFill>
            </a:endParaRPr>
          </a:p>
        </p:txBody>
      </p:sp>
      <p:sp>
        <p:nvSpPr>
          <p:cNvPr id="107" name="文本框 106"/>
          <p:cNvSpPr txBox="1"/>
          <p:nvPr>
            <p:custDataLst>
              <p:tags r:id="rId11"/>
            </p:custDataLst>
          </p:nvPr>
        </p:nvSpPr>
        <p:spPr>
          <a:xfrm>
            <a:off x="5416593" y="4126711"/>
            <a:ext cx="957313" cy="769441"/>
          </a:xfrm>
          <a:prstGeom prst="rect">
            <a:avLst/>
          </a:prstGeom>
          <a:noFill/>
        </p:spPr>
        <p:txBody>
          <a:bodyPr wrap="none" rtlCol="0">
            <a:spAutoFit/>
          </a:bodyPr>
          <a:lstStyle/>
          <a:p>
            <a:pPr algn="ctr"/>
            <a:r>
              <a:rPr lang="en-US" altLang="zh-CN" sz="4400" b="1" spc="300" dirty="0">
                <a:solidFill>
                  <a:schemeClr val="bg2">
                    <a:lumMod val="25000"/>
                  </a:schemeClr>
                </a:solidFill>
              </a:rPr>
              <a:t>04</a:t>
            </a:r>
            <a:endParaRPr lang="zh-CN" altLang="en-US" sz="4400" b="1" spc="300" dirty="0">
              <a:solidFill>
                <a:schemeClr val="bg2">
                  <a:lumMod val="25000"/>
                </a:schemeClr>
              </a:solidFill>
            </a:endParaRPr>
          </a:p>
        </p:txBody>
      </p:sp>
      <p:sp>
        <p:nvSpPr>
          <p:cNvPr id="109" name="文本框 108"/>
          <p:cNvSpPr txBox="1"/>
          <p:nvPr>
            <p:custDataLst>
              <p:tags r:id="rId12"/>
            </p:custDataLst>
          </p:nvPr>
        </p:nvSpPr>
        <p:spPr>
          <a:xfrm>
            <a:off x="6565164" y="4120049"/>
            <a:ext cx="1620957" cy="523220"/>
          </a:xfrm>
          <a:prstGeom prst="rect">
            <a:avLst/>
          </a:prstGeom>
          <a:noFill/>
        </p:spPr>
        <p:txBody>
          <a:bodyPr wrap="none" rtlCol="0">
            <a:spAutoFit/>
          </a:bodyPr>
          <a:lstStyle/>
          <a:p>
            <a:r>
              <a:rPr lang="zh-CN" altLang="en-US" sz="2800" b="1" dirty="0">
                <a:solidFill>
                  <a:schemeClr val="bg2">
                    <a:lumMod val="25000"/>
                  </a:schemeClr>
                </a:solidFill>
              </a:rPr>
              <a:t>课</a:t>
            </a:r>
            <a:r>
              <a:rPr lang="zh-CN" altLang="en-US" sz="2800" b="1" dirty="0" smtClean="0">
                <a:solidFill>
                  <a:schemeClr val="bg2">
                    <a:lumMod val="25000"/>
                  </a:schemeClr>
                </a:solidFill>
              </a:rPr>
              <a:t>后习题</a:t>
            </a:r>
            <a:endParaRPr lang="zh-CN" altLang="en-US" sz="2800" b="1" dirty="0">
              <a:solidFill>
                <a:schemeClr val="bg2">
                  <a:lumMod val="25000"/>
                </a:schemeClr>
              </a:solidFill>
            </a:endParaRPr>
          </a:p>
        </p:txBody>
      </p:sp>
      <p:sp>
        <p:nvSpPr>
          <p:cNvPr id="110" name="文本框 109"/>
          <p:cNvSpPr txBox="1"/>
          <p:nvPr>
            <p:custDataLst>
              <p:tags r:id="rId13"/>
            </p:custDataLst>
          </p:nvPr>
        </p:nvSpPr>
        <p:spPr>
          <a:xfrm>
            <a:off x="6565164" y="4625814"/>
            <a:ext cx="2447978" cy="276999"/>
          </a:xfrm>
          <a:prstGeom prst="rect">
            <a:avLst/>
          </a:prstGeom>
          <a:noFill/>
        </p:spPr>
        <p:txBody>
          <a:bodyPr wrap="none" rtlCol="0">
            <a:spAutoFit/>
          </a:bodyPr>
          <a:lstStyle/>
          <a:p>
            <a:r>
              <a:rPr lang="en-US" altLang="zh-CN" sz="1200" spc="300" dirty="0" smtClean="0">
                <a:solidFill>
                  <a:schemeClr val="bg2">
                    <a:lumMod val="25000"/>
                  </a:schemeClr>
                </a:solidFill>
              </a:rPr>
              <a:t>After class exercises</a:t>
            </a:r>
            <a:endParaRPr lang="en-US" altLang="zh-CN" sz="1200" spc="300" dirty="0">
              <a:solidFill>
                <a:schemeClr val="bg2">
                  <a:lumMod val="25000"/>
                </a:schemeClr>
              </a:solidFill>
            </a:endParaRPr>
          </a:p>
        </p:txBody>
      </p:sp>
    </p:spTree>
    <p:custDataLst>
      <p:tags r:id="rId1"/>
    </p:custData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rot="16200000">
            <a:off x="2187157" y="1246398"/>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128336" y="832818"/>
            <a:ext cx="1983941" cy="670333"/>
            <a:chOff x="194013" y="1879279"/>
            <a:chExt cx="1983941" cy="670333"/>
          </a:xfrm>
        </p:grpSpPr>
        <p:sp>
          <p:nvSpPr>
            <p:cNvPr id="4" name="矩形: 圆角 41"/>
            <p:cNvSpPr/>
            <p:nvPr/>
          </p:nvSpPr>
          <p:spPr>
            <a:xfrm>
              <a:off x="194013" y="2027709"/>
              <a:ext cx="1983941" cy="521903"/>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323311" y="1879279"/>
              <a:ext cx="1627369" cy="637675"/>
            </a:xfrm>
            <a:prstGeom prst="rect">
              <a:avLst/>
            </a:prstGeom>
          </p:spPr>
          <p:txBody>
            <a:bodyPr wrap="none">
              <a:spAutoFit/>
            </a:bodyPr>
            <a:lstStyle/>
            <a:p>
              <a:pPr algn="just">
                <a:lnSpc>
                  <a:spcPct val="150000"/>
                </a:lnSpc>
                <a:spcAft>
                  <a:spcPts val="0"/>
                </a:spcAft>
              </a:pPr>
              <a:r>
                <a:rPr lang="zh-CN" altLang="zh-CN" sz="2800" b="1" kern="100" dirty="0">
                  <a:solidFill>
                    <a:schemeClr val="bg1"/>
                  </a:solidFill>
                  <a:latin typeface="黑体" panose="02010609060101010101" pitchFamily="49" charset="-122"/>
                  <a:ea typeface="黑体" panose="02010609060101010101" pitchFamily="49" charset="-122"/>
                  <a:cs typeface="宋体" panose="02010600030101010101" pitchFamily="2" charset="-122"/>
                </a:rPr>
                <a:t>任务实施</a:t>
              </a:r>
              <a:endParaRPr lang="zh-CN" altLang="zh-CN" sz="2000" kern="100" dirty="0">
                <a:solidFill>
                  <a:schemeClr val="bg1"/>
                </a:solidFill>
                <a:effectLst/>
                <a:latin typeface="黑体" panose="02010609060101010101" pitchFamily="49" charset="-122"/>
                <a:ea typeface="黑体" panose="02010609060101010101" pitchFamily="49" charset="-122"/>
                <a:cs typeface="Times New Roman" panose="02020603050405020304" pitchFamily="18" charset="0"/>
              </a:endParaRPr>
            </a:p>
          </p:txBody>
        </p:sp>
      </p:grpSp>
      <p:sp>
        <p:nvSpPr>
          <p:cNvPr id="6" name="圆角矩形 5"/>
          <p:cNvSpPr/>
          <p:nvPr>
            <p:custDataLst>
              <p:tags r:id="rId1"/>
            </p:custDataLst>
          </p:nvPr>
        </p:nvSpPr>
        <p:spPr>
          <a:xfrm>
            <a:off x="2629993" y="339201"/>
            <a:ext cx="9353460" cy="1489598"/>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600"/>
          </a:p>
        </p:txBody>
      </p:sp>
      <p:sp>
        <p:nvSpPr>
          <p:cNvPr id="7" name="矩形 6"/>
          <p:cNvSpPr/>
          <p:nvPr/>
        </p:nvSpPr>
        <p:spPr>
          <a:xfrm>
            <a:off x="2857267" y="639496"/>
            <a:ext cx="8737405" cy="830997"/>
          </a:xfrm>
          <a:prstGeom prst="rect">
            <a:avLst/>
          </a:prstGeom>
        </p:spPr>
        <p:txBody>
          <a:bodyPr wrap="square">
            <a:spAutoFit/>
          </a:bodyPr>
          <a:lstStyle/>
          <a:p>
            <a:r>
              <a:rPr lang="zh-CN" altLang="zh-CN" sz="2400" dirty="0"/>
              <a:t>步骤</a:t>
            </a:r>
            <a:r>
              <a:rPr lang="en-US" altLang="zh-CN" sz="2400" dirty="0"/>
              <a:t>06</a:t>
            </a:r>
            <a:r>
              <a:rPr lang="zh-CN" altLang="zh-CN" sz="2400" dirty="0"/>
              <a:t>：最后回到时间轴面板，点击键盘“</a:t>
            </a:r>
            <a:r>
              <a:rPr lang="en-US" altLang="zh-CN" sz="2400" dirty="0"/>
              <a:t>Ctrl+M</a:t>
            </a:r>
            <a:r>
              <a:rPr lang="zh-CN" altLang="zh-CN" sz="2400" dirty="0"/>
              <a:t>”渲染并输出动画，最终效果如图</a:t>
            </a:r>
            <a:r>
              <a:rPr lang="en-US" altLang="zh-CN" sz="2400" dirty="0"/>
              <a:t>4-34</a:t>
            </a:r>
            <a:r>
              <a:rPr lang="zh-CN" altLang="zh-CN" sz="2400" dirty="0"/>
              <a:t>所示。</a:t>
            </a:r>
          </a:p>
        </p:txBody>
      </p:sp>
      <p:pic>
        <p:nvPicPr>
          <p:cNvPr id="8" name="图片 7"/>
          <p:cNvPicPr/>
          <p:nvPr/>
        </p:nvPicPr>
        <p:blipFill>
          <a:blip r:embed="rId3">
            <a:extLst>
              <a:ext uri="{28A0092B-C50C-407E-A947-70E740481C1C}">
                <a14:useLocalDpi xmlns:a14="http://schemas.microsoft.com/office/drawing/2010/main" val="0"/>
              </a:ext>
            </a:extLst>
          </a:blip>
          <a:srcRect/>
          <a:stretch>
            <a:fillRect/>
          </a:stretch>
        </p:blipFill>
        <p:spPr>
          <a:xfrm>
            <a:off x="2857267" y="2226594"/>
            <a:ext cx="8737405" cy="1456322"/>
          </a:xfrm>
          <a:prstGeom prst="rect">
            <a:avLst/>
          </a:prstGeom>
          <a:noFill/>
          <a:ln>
            <a:noFill/>
          </a:ln>
        </p:spPr>
      </p:pic>
      <p:sp>
        <p:nvSpPr>
          <p:cNvPr id="9" name="矩形 8"/>
          <p:cNvSpPr/>
          <p:nvPr/>
        </p:nvSpPr>
        <p:spPr>
          <a:xfrm>
            <a:off x="6082600" y="3572880"/>
            <a:ext cx="1053494" cy="583108"/>
          </a:xfrm>
          <a:prstGeom prst="rect">
            <a:avLst/>
          </a:prstGeom>
        </p:spPr>
        <p:txBody>
          <a:bodyPr wrap="none">
            <a:spAutoFit/>
          </a:bodyPr>
          <a:lstStyle/>
          <a:p>
            <a:pPr algn="ctr">
              <a:lnSpc>
                <a:spcPct val="150000"/>
              </a:lnSpc>
              <a:spcAft>
                <a:spcPts val="0"/>
              </a:spcAft>
            </a:pPr>
            <a:r>
              <a:rPr lang="zh-CN" altLang="zh-CN" sz="2400" kern="100" dirty="0">
                <a:latin typeface="Calibri" panose="020F0502020204030204" pitchFamily="34" charset="0"/>
                <a:ea typeface="宋体" panose="02010600030101010101" pitchFamily="2" charset="-122"/>
                <a:cs typeface="宋体" panose="02010600030101010101" pitchFamily="2" charset="-122"/>
              </a:rPr>
              <a:t>图</a:t>
            </a:r>
            <a:r>
              <a:rPr lang="en-US" altLang="zh-CN" sz="2400" kern="100" dirty="0">
                <a:latin typeface="Calibri" panose="020F0502020204030204" pitchFamily="34" charset="0"/>
                <a:ea typeface="宋体" panose="02010600030101010101" pitchFamily="2" charset="-122"/>
                <a:cs typeface="宋体" panose="02010600030101010101" pitchFamily="2" charset="-122"/>
              </a:rPr>
              <a:t>4-34</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p:txBody>
      </p:sp>
      <p:grpSp>
        <p:nvGrpSpPr>
          <p:cNvPr id="10" name="组合 9"/>
          <p:cNvGrpSpPr/>
          <p:nvPr/>
        </p:nvGrpSpPr>
        <p:grpSpPr>
          <a:xfrm>
            <a:off x="128279" y="4378172"/>
            <a:ext cx="1984960" cy="2031325"/>
            <a:chOff x="192994" y="1742970"/>
            <a:chExt cx="1984960" cy="2031325"/>
          </a:xfrm>
        </p:grpSpPr>
        <p:sp>
          <p:nvSpPr>
            <p:cNvPr id="11" name="矩形: 圆角 41"/>
            <p:cNvSpPr/>
            <p:nvPr/>
          </p:nvSpPr>
          <p:spPr>
            <a:xfrm>
              <a:off x="194013" y="1808461"/>
              <a:ext cx="1983941" cy="1964513"/>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92994" y="1742970"/>
              <a:ext cx="1982329" cy="2031325"/>
            </a:xfrm>
            <a:prstGeom prst="rect">
              <a:avLst/>
            </a:prstGeom>
          </p:spPr>
          <p:txBody>
            <a:bodyPr wrap="square">
              <a:spAutoFit/>
            </a:bodyPr>
            <a:lstStyle/>
            <a:p>
              <a:pPr algn="just">
                <a:lnSpc>
                  <a:spcPct val="150000"/>
                </a:lnSpc>
                <a:spcAft>
                  <a:spcPts val="0"/>
                </a:spcAft>
              </a:pPr>
              <a:r>
                <a:rPr lang="zh-CN" altLang="en-US" sz="2800" b="1" kern="100" dirty="0" smtClean="0">
                  <a:solidFill>
                    <a:schemeClr val="bg1"/>
                  </a:solidFill>
                  <a:latin typeface="黑体" panose="02010609060101010101" pitchFamily="49" charset="-122"/>
                  <a:ea typeface="黑体" panose="02010609060101010101" pitchFamily="49" charset="-122"/>
                  <a:cs typeface="Times New Roman" panose="02020603050405020304" pitchFamily="18" charset="0"/>
                </a:rPr>
                <a:t>“图表编辑器”功能介绍</a:t>
              </a:r>
              <a:endParaRPr lang="zh-CN" altLang="zh-CN" sz="2000" kern="100" dirty="0">
                <a:solidFill>
                  <a:schemeClr val="bg1"/>
                </a:solidFill>
                <a:effectLst/>
                <a:latin typeface="黑体" panose="02010609060101010101" pitchFamily="49" charset="-122"/>
                <a:ea typeface="黑体" panose="02010609060101010101" pitchFamily="49" charset="-122"/>
                <a:cs typeface="Times New Roman" panose="02020603050405020304" pitchFamily="18" charset="0"/>
              </a:endParaRPr>
            </a:p>
          </p:txBody>
        </p:sp>
      </p:grpSp>
      <p:grpSp>
        <p:nvGrpSpPr>
          <p:cNvPr id="15" name="组合 14"/>
          <p:cNvGrpSpPr/>
          <p:nvPr/>
        </p:nvGrpSpPr>
        <p:grpSpPr>
          <a:xfrm>
            <a:off x="2485128" y="4075573"/>
            <a:ext cx="9915419" cy="2332603"/>
            <a:chOff x="2485128" y="4075573"/>
            <a:chExt cx="9915419" cy="2332603"/>
          </a:xfrm>
        </p:grpSpPr>
        <p:sp>
          <p:nvSpPr>
            <p:cNvPr id="13" name="Rectangle 2"/>
            <p:cNvSpPr>
              <a:spLocks noChangeArrowheads="1"/>
            </p:cNvSpPr>
            <p:nvPr/>
          </p:nvSpPr>
          <p:spPr bwMode="auto">
            <a:xfrm>
              <a:off x="2485128" y="4075573"/>
              <a:ext cx="9109544" cy="2243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indent="304800"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304800" algn="l" defTabSz="914400" rtl="0" eaLnBrk="0" fontAlgn="base" latinLnBrk="0" hangingPunct="0">
                <a:lnSpc>
                  <a:spcPct val="150000"/>
                </a:lnSpc>
                <a:spcBef>
                  <a:spcPct val="0"/>
                </a:spcBef>
                <a:spcAft>
                  <a:spcPct val="0"/>
                </a:spcAft>
                <a:buClrTx/>
                <a:buSzTx/>
                <a:buFontTx/>
                <a:buNone/>
                <a:tabLst/>
              </a:pPr>
              <a:r>
                <a:rPr kumimoji="0" lang="zh-CN" altLang="zh-CN" sz="24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当对素材设置关键帧之后，无论是在怎么样属性的关键帧，都可以在图标编辑器中调整相应关键帧的数值和类型。</a:t>
              </a:r>
              <a:endParaRPr kumimoji="0" lang="zh-CN" altLang="zh-CN" sz="12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endParaRPr>
            </a:p>
            <a:p>
              <a:pPr marL="0" marR="0" lvl="0" indent="304800" algn="l" defTabSz="914400" rtl="0" eaLnBrk="0" fontAlgn="base" latinLnBrk="0" hangingPunct="0">
                <a:lnSpc>
                  <a:spcPct val="150000"/>
                </a:lnSpc>
                <a:spcBef>
                  <a:spcPct val="0"/>
                </a:spcBef>
                <a:spcAft>
                  <a:spcPct val="0"/>
                </a:spcAft>
                <a:buClrTx/>
                <a:buSzTx/>
                <a:buFontTx/>
                <a:buNone/>
                <a:tabLst/>
              </a:pPr>
              <a:r>
                <a:rPr kumimoji="0" lang="zh-CN" altLang="zh-CN" sz="24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首先在工程文件中选择已应用关键帧的素材，随后点击时间轴中左上角左侧的“图标编辑器”按钮</a:t>
              </a:r>
              <a:endParaRPr kumimoji="0" lang="zh-CN" altLang="zh-CN" sz="36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endParaRPr>
            </a:p>
          </p:txBody>
        </p:sp>
        <p:pic>
          <p:nvPicPr>
            <p:cNvPr id="8193" name="图片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258053" y="5700845"/>
              <a:ext cx="1346210" cy="707331"/>
            </a:xfrm>
            <a:prstGeom prst="rect">
              <a:avLst/>
            </a:prstGeom>
            <a:noFill/>
            <a:extLst>
              <a:ext uri="{909E8E84-426E-40DD-AFC4-6F175D3DCCD1}">
                <a14:hiddenFill xmlns:a14="http://schemas.microsoft.com/office/drawing/2010/main">
                  <a:solidFill>
                    <a:srgbClr val="FFFFFF"/>
                  </a:solidFill>
                </a14:hiddenFill>
              </a:ext>
            </a:extLst>
          </p:spPr>
        </p:pic>
        <p:sp>
          <p:nvSpPr>
            <p:cNvPr id="14" name="Rectangle 3"/>
            <p:cNvSpPr>
              <a:spLocks noChangeArrowheads="1"/>
            </p:cNvSpPr>
            <p:nvPr/>
          </p:nvSpPr>
          <p:spPr bwMode="auto">
            <a:xfrm>
              <a:off x="8283395" y="5856958"/>
              <a:ext cx="4117152"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304800" algn="l" defTabSz="914400" rtl="0" eaLnBrk="0" fontAlgn="base" latinLnBrk="0" hangingPunct="0">
                <a:lnSpc>
                  <a:spcPct val="100000"/>
                </a:lnSpc>
                <a:spcBef>
                  <a:spcPct val="0"/>
                </a:spcBef>
                <a:spcAft>
                  <a:spcPct val="0"/>
                </a:spcAft>
                <a:buClrTx/>
                <a:buSzTx/>
                <a:buFontTx/>
                <a:buNone/>
                <a:tabLst/>
              </a:pPr>
              <a:r>
                <a:rPr kumimoji="0" lang="zh-CN" altLang="zh-CN" sz="24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，即可打开图标编辑器。</a:t>
              </a:r>
              <a:endParaRPr kumimoji="0" lang="zh-CN" altLang="zh-CN" sz="36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24626518"/>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94859" y="695172"/>
            <a:ext cx="1984960" cy="2031325"/>
            <a:chOff x="192994" y="1742970"/>
            <a:chExt cx="1984960" cy="2031325"/>
          </a:xfrm>
        </p:grpSpPr>
        <p:sp>
          <p:nvSpPr>
            <p:cNvPr id="4" name="矩形: 圆角 41"/>
            <p:cNvSpPr/>
            <p:nvPr/>
          </p:nvSpPr>
          <p:spPr>
            <a:xfrm>
              <a:off x="194013" y="1808461"/>
              <a:ext cx="1983941" cy="1964513"/>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92994" y="1742970"/>
              <a:ext cx="1982329" cy="2031325"/>
            </a:xfrm>
            <a:prstGeom prst="rect">
              <a:avLst/>
            </a:prstGeom>
          </p:spPr>
          <p:txBody>
            <a:bodyPr wrap="square">
              <a:spAutoFit/>
            </a:bodyPr>
            <a:lstStyle/>
            <a:p>
              <a:pPr algn="just">
                <a:lnSpc>
                  <a:spcPct val="150000"/>
                </a:lnSpc>
                <a:spcAft>
                  <a:spcPts val="0"/>
                </a:spcAft>
              </a:pPr>
              <a:r>
                <a:rPr lang="zh-CN" altLang="en-US" sz="2800" b="1" kern="100" dirty="0" smtClean="0">
                  <a:solidFill>
                    <a:schemeClr val="bg1"/>
                  </a:solidFill>
                  <a:latin typeface="黑体" panose="02010609060101010101" pitchFamily="49" charset="-122"/>
                  <a:ea typeface="黑体" panose="02010609060101010101" pitchFamily="49" charset="-122"/>
                  <a:cs typeface="Times New Roman" panose="02020603050405020304" pitchFamily="18" charset="0"/>
                </a:rPr>
                <a:t>“图表编辑器”功能介绍</a:t>
              </a:r>
              <a:endParaRPr lang="zh-CN" altLang="zh-CN" sz="2000" kern="100" dirty="0">
                <a:solidFill>
                  <a:schemeClr val="bg1"/>
                </a:solidFill>
                <a:effectLst/>
                <a:latin typeface="黑体" panose="02010609060101010101" pitchFamily="49" charset="-122"/>
                <a:ea typeface="黑体" panose="02010609060101010101" pitchFamily="49" charset="-122"/>
                <a:cs typeface="Times New Roman" panose="02020603050405020304" pitchFamily="18" charset="0"/>
              </a:endParaRPr>
            </a:p>
          </p:txBody>
        </p:sp>
      </p:grpSp>
      <p:sp>
        <p:nvSpPr>
          <p:cNvPr id="6" name="矩形 5"/>
          <p:cNvSpPr/>
          <p:nvPr/>
        </p:nvSpPr>
        <p:spPr>
          <a:xfrm>
            <a:off x="2237608" y="130906"/>
            <a:ext cx="4909998" cy="583108"/>
          </a:xfrm>
          <a:prstGeom prst="rect">
            <a:avLst/>
          </a:prstGeom>
        </p:spPr>
        <p:txBody>
          <a:bodyPr wrap="none">
            <a:spAutoFit/>
          </a:bodyPr>
          <a:lstStyle/>
          <a:p>
            <a:pPr indent="306070" algn="just">
              <a:lnSpc>
                <a:spcPct val="150000"/>
              </a:lnSpc>
              <a:spcAft>
                <a:spcPts val="0"/>
              </a:spcAft>
            </a:pPr>
            <a:r>
              <a:rPr lang="zh-CN" altLang="zh-CN" sz="2400" b="1" kern="100" dirty="0">
                <a:latin typeface="Calibri" panose="020F0502020204030204" pitchFamily="34" charset="0"/>
                <a:ea typeface="宋体" panose="02010600030101010101" pitchFamily="2" charset="-122"/>
                <a:cs typeface="宋体" panose="02010600030101010101" pitchFamily="2" charset="-122"/>
              </a:rPr>
              <a:t>“图标编辑器中”各个按钮详解</a:t>
            </a:r>
            <a:r>
              <a:rPr lang="en-US" altLang="zh-CN" sz="2400" b="1" kern="100" dirty="0">
                <a:latin typeface="Calibri" panose="020F0502020204030204" pitchFamily="34" charset="0"/>
                <a:ea typeface="宋体" panose="02010600030101010101" pitchFamily="2" charset="-122"/>
                <a:cs typeface="宋体" panose="02010600030101010101" pitchFamily="2" charset="-122"/>
              </a:rPr>
              <a:t>:</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15" name="Rectangle 17"/>
          <p:cNvSpPr>
            <a:spLocks noChangeArrowheads="1"/>
          </p:cNvSpPr>
          <p:nvPr/>
        </p:nvSpPr>
        <p:spPr bwMode="auto">
          <a:xfrm>
            <a:off x="1411705" y="1659436"/>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14352" name="图片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54807" y="858903"/>
            <a:ext cx="317500" cy="279400"/>
          </a:xfrm>
          <a:prstGeom prst="rect">
            <a:avLst/>
          </a:prstGeom>
          <a:noFill/>
          <a:extLst>
            <a:ext uri="{909E8E84-426E-40DD-AFC4-6F175D3DCCD1}">
              <a14:hiddenFill xmlns:a14="http://schemas.microsoft.com/office/drawing/2010/main">
                <a:solidFill>
                  <a:srgbClr val="FFFFFF"/>
                </a:solidFill>
              </a14:hiddenFill>
            </a:ext>
          </a:extLst>
        </p:spPr>
      </p:pic>
      <p:sp>
        <p:nvSpPr>
          <p:cNvPr id="16" name="Rectangle 18"/>
          <p:cNvSpPr>
            <a:spLocks noChangeArrowheads="1"/>
          </p:cNvSpPr>
          <p:nvPr/>
        </p:nvSpPr>
        <p:spPr bwMode="auto">
          <a:xfrm flipH="1">
            <a:off x="2804037" y="726409"/>
            <a:ext cx="9459561"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indent="304800"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304800" algn="l" defTabSz="914400" rtl="0" eaLnBrk="0" fontAlgn="base" latinLnBrk="0" hangingPunct="0">
              <a:lnSpc>
                <a:spcPct val="100000"/>
              </a:lnSpc>
              <a:spcBef>
                <a:spcPct val="0"/>
              </a:spcBef>
              <a:spcAft>
                <a:spcPct val="0"/>
              </a:spcAft>
              <a:buClrTx/>
              <a:buSzTx/>
              <a:buFontTx/>
              <a:buNone/>
              <a:tabLst/>
            </a:pPr>
            <a:r>
              <a:rPr kumimoji="0" lang="en-US" altLang="zh-CN" b="0" i="0" u="none" strike="noStrike" cap="none" normalizeH="0" baseline="0" dirty="0" smtClean="0">
                <a:ln>
                  <a:noFill/>
                </a:ln>
                <a:solidFill>
                  <a:schemeClr val="tx1"/>
                </a:solidFill>
                <a:effectLst/>
                <a:latin typeface="Calibri" panose="020F0502020204030204" pitchFamily="34" charset="0"/>
                <a:ea typeface="宋体" panose="02010600030101010101" pitchFamily="2" charset="-122"/>
                <a:cs typeface="宋体" panose="02010600030101010101" pitchFamily="2" charset="-122"/>
              </a:rPr>
              <a:t>:</a:t>
            </a:r>
            <a:r>
              <a:rPr kumimoji="0" lang="zh-CN" altLang="en-US" b="0" i="0" u="none" strike="noStrike" cap="none" normalizeH="0" baseline="0" dirty="0" smtClean="0">
                <a:ln>
                  <a:noFill/>
                </a:ln>
                <a:solidFill>
                  <a:schemeClr val="tx1"/>
                </a:solidFill>
                <a:effectLst/>
                <a:latin typeface="+mn-ea"/>
                <a:cs typeface="宋体" panose="02010600030101010101" pitchFamily="2" charset="-122"/>
              </a:rPr>
              <a:t>可选择具体显示在图标编辑器中的属性。点击后弹出菜单</a:t>
            </a:r>
            <a:endParaRPr kumimoji="0" lang="zh-CN" altLang="en-US" sz="1050" b="0" i="0" u="none" strike="noStrike" cap="none" normalizeH="0" baseline="0" dirty="0" smtClean="0">
              <a:ln>
                <a:noFill/>
              </a:ln>
              <a:solidFill>
                <a:schemeClr val="tx1"/>
              </a:solidFill>
              <a:effectLst/>
              <a:latin typeface="+mn-ea"/>
            </a:endParaRPr>
          </a:p>
          <a:p>
            <a:pPr marL="0" marR="0" lvl="0" indent="304800" algn="l" defTabSz="914400" rtl="0" eaLnBrk="0" fontAlgn="base" latinLnBrk="0" hangingPunct="0">
              <a:lnSpc>
                <a:spcPct val="100000"/>
              </a:lnSpc>
              <a:spcBef>
                <a:spcPct val="0"/>
              </a:spcBef>
              <a:spcAft>
                <a:spcPct val="0"/>
              </a:spcAft>
              <a:buClrTx/>
              <a:buSzTx/>
              <a:buFontTx/>
              <a:buNone/>
              <a:tabLst/>
            </a:pPr>
            <a:r>
              <a:rPr kumimoji="0" lang="zh-CN" altLang="en-US" b="0" i="0" u="none" strike="noStrike" cap="none" normalizeH="0" baseline="0" dirty="0" smtClean="0">
                <a:ln>
                  <a:noFill/>
                </a:ln>
                <a:solidFill>
                  <a:schemeClr val="tx1"/>
                </a:solidFill>
                <a:effectLst/>
                <a:latin typeface="+mn-ea"/>
                <a:cs typeface="宋体" panose="02010600030101010101" pitchFamily="2" charset="-122"/>
              </a:rPr>
              <a:t>随后菜单选项共有</a:t>
            </a:r>
            <a:r>
              <a:rPr kumimoji="0" lang="en-US" altLang="zh-CN" b="0" i="0" u="none" strike="noStrike" cap="none" normalizeH="0" baseline="0" dirty="0" smtClean="0">
                <a:ln>
                  <a:noFill/>
                </a:ln>
                <a:solidFill>
                  <a:schemeClr val="tx1"/>
                </a:solidFill>
                <a:effectLst/>
                <a:latin typeface="+mn-ea"/>
                <a:cs typeface="宋体" panose="02010600030101010101" pitchFamily="2" charset="-122"/>
              </a:rPr>
              <a:t>3</a:t>
            </a:r>
            <a:r>
              <a:rPr kumimoji="0" lang="zh-CN" altLang="en-US" b="0" i="0" u="none" strike="noStrike" cap="none" normalizeH="0" baseline="0" dirty="0" smtClean="0">
                <a:ln>
                  <a:noFill/>
                </a:ln>
                <a:solidFill>
                  <a:schemeClr val="tx1"/>
                </a:solidFill>
                <a:effectLst/>
                <a:latin typeface="+mn-ea"/>
                <a:cs typeface="宋体" panose="02010600030101010101" pitchFamily="2" charset="-122"/>
              </a:rPr>
              <a:t>个，分别为：显示选择的属性、显示动画属性、显示图表编辑器集。</a:t>
            </a:r>
            <a:endParaRPr kumimoji="0" lang="zh-CN" altLang="en-US" sz="2800" b="0" i="0" u="none" strike="noStrike" cap="none" normalizeH="0" baseline="0" dirty="0" smtClean="0">
              <a:ln>
                <a:noFill/>
              </a:ln>
              <a:solidFill>
                <a:schemeClr val="tx1"/>
              </a:solidFill>
              <a:effectLst/>
              <a:latin typeface="+mn-ea"/>
            </a:endParaRPr>
          </a:p>
        </p:txBody>
      </p:sp>
      <p:pic>
        <p:nvPicPr>
          <p:cNvPr id="25" name="图片 24"/>
          <p:cNvPicPr/>
          <p:nvPr/>
        </p:nvPicPr>
        <p:blipFill>
          <a:blip r:embed="rId3">
            <a:extLst>
              <a:ext uri="{28A0092B-C50C-407E-A947-70E740481C1C}">
                <a14:useLocalDpi xmlns:a14="http://schemas.microsoft.com/office/drawing/2010/main" val="0"/>
              </a:ext>
            </a:extLst>
          </a:blip>
          <a:srcRect/>
          <a:stretch>
            <a:fillRect/>
          </a:stretch>
        </p:blipFill>
        <p:spPr>
          <a:xfrm>
            <a:off x="2719880" y="1494574"/>
            <a:ext cx="336550" cy="342900"/>
          </a:xfrm>
          <a:prstGeom prst="rect">
            <a:avLst/>
          </a:prstGeom>
          <a:noFill/>
          <a:ln>
            <a:noFill/>
          </a:ln>
        </p:spPr>
      </p:pic>
      <p:sp>
        <p:nvSpPr>
          <p:cNvPr id="17" name="矩形 16"/>
          <p:cNvSpPr/>
          <p:nvPr/>
        </p:nvSpPr>
        <p:spPr>
          <a:xfrm>
            <a:off x="2775293" y="1398764"/>
            <a:ext cx="8489607" cy="455894"/>
          </a:xfrm>
          <a:prstGeom prst="rect">
            <a:avLst/>
          </a:prstGeom>
        </p:spPr>
        <p:txBody>
          <a:bodyPr wrap="square">
            <a:spAutoFit/>
          </a:bodyPr>
          <a:lstStyle/>
          <a:p>
            <a:pPr indent="304800" algn="just">
              <a:lnSpc>
                <a:spcPct val="150000"/>
              </a:lnSpc>
              <a:spcAft>
                <a:spcPts val="0"/>
              </a:spcAft>
            </a:pPr>
            <a:r>
              <a:rPr lang="en-US" altLang="zh-CN" kern="100" dirty="0">
                <a:latin typeface="宋体" panose="02010600030101010101" pitchFamily="2" charset="-122"/>
                <a:ea typeface="宋体" panose="02010600030101010101" pitchFamily="2" charset="-122"/>
                <a:cs typeface="宋体" panose="02010600030101010101" pitchFamily="2" charset="-122"/>
              </a:rPr>
              <a:t>:</a:t>
            </a:r>
            <a:r>
              <a:rPr lang="zh-CN" altLang="zh-CN" kern="100" dirty="0">
                <a:latin typeface="微软雅黑" panose="020B0503020204020204" pitchFamily="34" charset="-122"/>
                <a:ea typeface="微软雅黑" panose="020B0503020204020204" pitchFamily="34" charset="-122"/>
                <a:cs typeface="宋体" panose="02010600030101010101" pitchFamily="2" charset="-122"/>
              </a:rPr>
              <a:t>选择此功能后，会在框选多个关键帧时，在所选关键帧位置内生成一个编辑框。</a:t>
            </a:r>
            <a:endParaRPr lang="zh-CN"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27" name="图片 26"/>
          <p:cNvPicPr/>
          <p:nvPr/>
        </p:nvPicPr>
        <p:blipFill>
          <a:blip r:embed="rId4">
            <a:extLst>
              <a:ext uri="{28A0092B-C50C-407E-A947-70E740481C1C}">
                <a14:useLocalDpi xmlns:a14="http://schemas.microsoft.com/office/drawing/2010/main" val="0"/>
              </a:ext>
            </a:extLst>
          </a:blip>
          <a:srcRect/>
          <a:stretch>
            <a:fillRect/>
          </a:stretch>
        </p:blipFill>
        <p:spPr>
          <a:xfrm>
            <a:off x="2729405" y="2130007"/>
            <a:ext cx="317500" cy="323850"/>
          </a:xfrm>
          <a:prstGeom prst="rect">
            <a:avLst/>
          </a:prstGeom>
          <a:noFill/>
          <a:ln>
            <a:noFill/>
          </a:ln>
        </p:spPr>
      </p:pic>
      <p:sp>
        <p:nvSpPr>
          <p:cNvPr id="18" name="矩形 17"/>
          <p:cNvSpPr/>
          <p:nvPr/>
        </p:nvSpPr>
        <p:spPr>
          <a:xfrm>
            <a:off x="3118193" y="2008486"/>
            <a:ext cx="8669078" cy="646331"/>
          </a:xfrm>
          <a:prstGeom prst="rect">
            <a:avLst/>
          </a:prstGeom>
        </p:spPr>
        <p:txBody>
          <a:bodyPr wrap="square">
            <a:spAutoFit/>
          </a:bodyPr>
          <a:lstStyle/>
          <a:p>
            <a:r>
              <a:rPr lang="en-US" altLang="zh-CN" kern="100" dirty="0">
                <a:latin typeface="宋体" panose="02010600030101010101" pitchFamily="2" charset="-122"/>
                <a:cs typeface="宋体" panose="02010600030101010101" pitchFamily="2" charset="-122"/>
              </a:rPr>
              <a:t>:</a:t>
            </a:r>
            <a:r>
              <a:rPr lang="zh-CN" altLang="zh-CN" kern="100" dirty="0">
                <a:latin typeface="微软雅黑" panose="020B0503020204020204" pitchFamily="34" charset="-122"/>
                <a:ea typeface="微软雅黑" panose="020B0503020204020204" pitchFamily="34" charset="-122"/>
                <a:cs typeface="宋体" panose="02010600030101010101" pitchFamily="2" charset="-122"/>
              </a:rPr>
              <a:t>功能为“对齐”，在选择此功能之后，在操作关键帧相关操作时，比如移动等，可自动吸附对齐。</a:t>
            </a:r>
            <a:endParaRPr lang="zh-CN" altLang="en-US" dirty="0">
              <a:latin typeface="微软雅黑" panose="020B0503020204020204" pitchFamily="34" charset="-122"/>
              <a:ea typeface="微软雅黑" panose="020B0503020204020204" pitchFamily="34" charset="-122"/>
            </a:endParaRPr>
          </a:p>
        </p:txBody>
      </p:sp>
      <p:pic>
        <p:nvPicPr>
          <p:cNvPr id="29" name="图片 28"/>
          <p:cNvPicPr/>
          <p:nvPr/>
        </p:nvPicPr>
        <p:blipFill>
          <a:blip r:embed="rId5">
            <a:extLst>
              <a:ext uri="{28A0092B-C50C-407E-A947-70E740481C1C}">
                <a14:useLocalDpi xmlns:a14="http://schemas.microsoft.com/office/drawing/2010/main" val="0"/>
              </a:ext>
            </a:extLst>
          </a:blip>
          <a:srcRect/>
          <a:stretch>
            <a:fillRect/>
          </a:stretch>
        </p:blipFill>
        <p:spPr>
          <a:xfrm>
            <a:off x="2491510" y="2677646"/>
            <a:ext cx="838200" cy="374650"/>
          </a:xfrm>
          <a:prstGeom prst="rect">
            <a:avLst/>
          </a:prstGeom>
          <a:noFill/>
          <a:ln>
            <a:noFill/>
          </a:ln>
        </p:spPr>
      </p:pic>
      <p:sp>
        <p:nvSpPr>
          <p:cNvPr id="19" name="矩形 18"/>
          <p:cNvSpPr/>
          <p:nvPr/>
        </p:nvSpPr>
        <p:spPr>
          <a:xfrm>
            <a:off x="3046905" y="2554459"/>
            <a:ext cx="8454188" cy="874407"/>
          </a:xfrm>
          <a:prstGeom prst="rect">
            <a:avLst/>
          </a:prstGeom>
        </p:spPr>
        <p:txBody>
          <a:bodyPr wrap="square">
            <a:spAutoFit/>
          </a:bodyPr>
          <a:lstStyle/>
          <a:p>
            <a:pPr indent="304800" algn="just">
              <a:lnSpc>
                <a:spcPct val="150000"/>
              </a:lnSpc>
              <a:spcAft>
                <a:spcPts val="0"/>
              </a:spcAft>
            </a:pPr>
            <a:r>
              <a:rPr lang="en-US" altLang="zh-CN" kern="100" dirty="0">
                <a:latin typeface="宋体" panose="02010600030101010101" pitchFamily="2" charset="-122"/>
                <a:ea typeface="宋体" panose="02010600030101010101" pitchFamily="2" charset="-122"/>
                <a:cs typeface="宋体" panose="02010600030101010101" pitchFamily="2" charset="-122"/>
              </a:rPr>
              <a:t>:</a:t>
            </a:r>
            <a:r>
              <a:rPr lang="zh-CN" altLang="zh-CN" kern="100" dirty="0">
                <a:latin typeface="微软雅黑" panose="020B0503020204020204" pitchFamily="34" charset="-122"/>
                <a:ea typeface="微软雅黑" panose="020B0503020204020204" pitchFamily="34" charset="-122"/>
                <a:cs typeface="宋体" panose="02010600030101010101" pitchFamily="2" charset="-122"/>
              </a:rPr>
              <a:t>为同类型的调整图表编辑器视图工具，实际功能为“自动缩放图表高度”“使选择适于查看”“使所有图表适于查看”，可在个人习惯下自行选择激活与否。</a:t>
            </a:r>
            <a:endParaRPr lang="zh-CN"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31" name="图片 30"/>
          <p:cNvPicPr/>
          <p:nvPr/>
        </p:nvPicPr>
        <p:blipFill>
          <a:blip r:embed="rId6">
            <a:extLst>
              <a:ext uri="{28A0092B-C50C-407E-A947-70E740481C1C}">
                <a14:useLocalDpi xmlns:a14="http://schemas.microsoft.com/office/drawing/2010/main" val="0"/>
              </a:ext>
            </a:extLst>
          </a:blip>
          <a:srcRect/>
          <a:stretch>
            <a:fillRect/>
          </a:stretch>
        </p:blipFill>
        <p:spPr>
          <a:xfrm>
            <a:off x="2718143" y="3407422"/>
            <a:ext cx="457200" cy="361950"/>
          </a:xfrm>
          <a:prstGeom prst="rect">
            <a:avLst/>
          </a:prstGeom>
          <a:noFill/>
          <a:ln>
            <a:noFill/>
          </a:ln>
        </p:spPr>
      </p:pic>
      <p:sp>
        <p:nvSpPr>
          <p:cNvPr id="20" name="矩形 19"/>
          <p:cNvSpPr/>
          <p:nvPr/>
        </p:nvSpPr>
        <p:spPr>
          <a:xfrm>
            <a:off x="3157442" y="3342832"/>
            <a:ext cx="8535726" cy="1286891"/>
          </a:xfrm>
          <a:prstGeom prst="rect">
            <a:avLst/>
          </a:prstGeom>
        </p:spPr>
        <p:txBody>
          <a:bodyPr wrap="square">
            <a:spAutoFit/>
          </a:bodyPr>
          <a:lstStyle/>
          <a:p>
            <a:pPr>
              <a:lnSpc>
                <a:spcPct val="150000"/>
              </a:lnSpc>
            </a:pPr>
            <a:r>
              <a:rPr lang="en-US" altLang="zh-CN" kern="100" dirty="0">
                <a:latin typeface="宋体" panose="02010600030101010101" pitchFamily="2" charset="-122"/>
                <a:cs typeface="宋体" panose="02010600030101010101" pitchFamily="2" charset="-122"/>
              </a:rPr>
              <a:t>:</a:t>
            </a:r>
            <a:r>
              <a:rPr lang="zh-CN" altLang="zh-CN" kern="100" dirty="0">
                <a:latin typeface="+mn-ea"/>
                <a:cs typeface="宋体" panose="02010600030101010101" pitchFamily="2" charset="-122"/>
              </a:rPr>
              <a:t>此功能为“单独尺寸”，图标上显示</a:t>
            </a:r>
            <a:r>
              <a:rPr lang="en-US" altLang="zh-CN" kern="100" dirty="0">
                <a:latin typeface="+mn-ea"/>
                <a:cs typeface="宋体" panose="02010600030101010101" pitchFamily="2" charset="-122"/>
              </a:rPr>
              <a:t>XYZ</a:t>
            </a:r>
            <a:r>
              <a:rPr lang="zh-CN" altLang="zh-CN" kern="100" dirty="0">
                <a:latin typeface="+mn-ea"/>
                <a:cs typeface="宋体" panose="02010600030101010101" pitchFamily="2" charset="-122"/>
              </a:rPr>
              <a:t>三维字母，在调节位置类型的关键帧动画曲线时，激活此功能可以分别调节“</a:t>
            </a:r>
            <a:r>
              <a:rPr lang="en-US" altLang="zh-CN" kern="100" dirty="0">
                <a:latin typeface="+mn-ea"/>
                <a:cs typeface="宋体" panose="02010600030101010101" pitchFamily="2" charset="-122"/>
              </a:rPr>
              <a:t>X</a:t>
            </a:r>
            <a:r>
              <a:rPr lang="zh-CN" altLang="zh-CN" kern="100" dirty="0">
                <a:latin typeface="+mn-ea"/>
                <a:cs typeface="宋体" panose="02010600030101010101" pitchFamily="2" charset="-122"/>
              </a:rPr>
              <a:t>轴”“</a:t>
            </a:r>
            <a:r>
              <a:rPr lang="en-US" altLang="zh-CN" kern="100" dirty="0">
                <a:latin typeface="+mn-ea"/>
                <a:cs typeface="宋体" panose="02010600030101010101" pitchFamily="2" charset="-122"/>
              </a:rPr>
              <a:t>Y</a:t>
            </a:r>
            <a:r>
              <a:rPr lang="zh-CN" altLang="zh-CN" kern="100" dirty="0">
                <a:latin typeface="+mn-ea"/>
                <a:cs typeface="宋体" panose="02010600030101010101" pitchFamily="2" charset="-122"/>
              </a:rPr>
              <a:t>轴”“</a:t>
            </a:r>
            <a:r>
              <a:rPr lang="en-US" altLang="zh-CN" kern="100" dirty="0">
                <a:latin typeface="+mn-ea"/>
                <a:cs typeface="宋体" panose="02010600030101010101" pitchFamily="2" charset="-122"/>
              </a:rPr>
              <a:t>Z</a:t>
            </a:r>
            <a:r>
              <a:rPr lang="zh-CN" altLang="zh-CN" kern="100" dirty="0">
                <a:latin typeface="+mn-ea"/>
                <a:cs typeface="宋体" panose="02010600030101010101" pitchFamily="2" charset="-122"/>
              </a:rPr>
              <a:t>轴”各个维度的动画曲线，使动画更加自然。</a:t>
            </a:r>
            <a:endParaRPr lang="zh-CN" altLang="en-US" dirty="0">
              <a:latin typeface="+mn-ea"/>
            </a:endParaRPr>
          </a:p>
        </p:txBody>
      </p:sp>
      <p:pic>
        <p:nvPicPr>
          <p:cNvPr id="33" name="图片 32"/>
          <p:cNvPicPr/>
          <p:nvPr/>
        </p:nvPicPr>
        <p:blipFill>
          <a:blip r:embed="rId7">
            <a:extLst>
              <a:ext uri="{28A0092B-C50C-407E-A947-70E740481C1C}">
                <a14:useLocalDpi xmlns:a14="http://schemas.microsoft.com/office/drawing/2010/main" val="0"/>
              </a:ext>
            </a:extLst>
          </a:blip>
          <a:srcRect/>
          <a:stretch>
            <a:fillRect/>
          </a:stretch>
        </p:blipFill>
        <p:spPr>
          <a:xfrm>
            <a:off x="2704005" y="4528123"/>
            <a:ext cx="342900" cy="279400"/>
          </a:xfrm>
          <a:prstGeom prst="rect">
            <a:avLst/>
          </a:prstGeom>
          <a:noFill/>
          <a:ln>
            <a:noFill/>
          </a:ln>
        </p:spPr>
      </p:pic>
      <p:sp>
        <p:nvSpPr>
          <p:cNvPr id="21" name="矩形 20"/>
          <p:cNvSpPr/>
          <p:nvPr/>
        </p:nvSpPr>
        <p:spPr>
          <a:xfrm>
            <a:off x="3118193" y="4516137"/>
            <a:ext cx="8535726" cy="874407"/>
          </a:xfrm>
          <a:prstGeom prst="rect">
            <a:avLst/>
          </a:prstGeom>
        </p:spPr>
        <p:txBody>
          <a:bodyPr wrap="square">
            <a:spAutoFit/>
          </a:bodyPr>
          <a:lstStyle/>
          <a:p>
            <a:pPr>
              <a:lnSpc>
                <a:spcPct val="150000"/>
              </a:lnSpc>
            </a:pPr>
            <a:r>
              <a:rPr lang="en-US" altLang="zh-CN" kern="100" dirty="0">
                <a:latin typeface="宋体" panose="02010600030101010101" pitchFamily="2" charset="-122"/>
                <a:cs typeface="宋体" panose="02010600030101010101" pitchFamily="2" charset="-122"/>
              </a:rPr>
              <a:t>:</a:t>
            </a:r>
            <a:r>
              <a:rPr lang="zh-CN" altLang="zh-CN" kern="100" dirty="0">
                <a:latin typeface="微软雅黑" panose="020B0503020204020204" pitchFamily="34" charset="-122"/>
                <a:ea typeface="微软雅黑" panose="020B0503020204020204" pitchFamily="34" charset="-122"/>
                <a:cs typeface="宋体" panose="02010600030101010101" pitchFamily="2" charset="-122"/>
              </a:rPr>
              <a:t>编辑选定的关键帧，效果与上文提到的右键某关键帧所拉出的菜单功能相同，只是位置不同。</a:t>
            </a:r>
            <a:endParaRPr lang="zh-CN" altLang="en-US" dirty="0">
              <a:latin typeface="微软雅黑" panose="020B0503020204020204" pitchFamily="34" charset="-122"/>
              <a:ea typeface="微软雅黑" panose="020B0503020204020204" pitchFamily="34" charset="-122"/>
            </a:endParaRPr>
          </a:p>
        </p:txBody>
      </p:sp>
      <p:pic>
        <p:nvPicPr>
          <p:cNvPr id="35" name="图片 34"/>
          <p:cNvPicPr/>
          <p:nvPr/>
        </p:nvPicPr>
        <p:blipFill>
          <a:blip r:embed="rId8">
            <a:extLst>
              <a:ext uri="{28A0092B-C50C-407E-A947-70E740481C1C}">
                <a14:useLocalDpi xmlns:a14="http://schemas.microsoft.com/office/drawing/2010/main" val="0"/>
              </a:ext>
            </a:extLst>
          </a:blip>
          <a:srcRect/>
          <a:stretch>
            <a:fillRect/>
          </a:stretch>
        </p:blipFill>
        <p:spPr>
          <a:xfrm>
            <a:off x="2432562" y="5379253"/>
            <a:ext cx="742950" cy="304800"/>
          </a:xfrm>
          <a:prstGeom prst="rect">
            <a:avLst/>
          </a:prstGeom>
          <a:noFill/>
          <a:ln>
            <a:noFill/>
          </a:ln>
        </p:spPr>
      </p:pic>
      <p:sp>
        <p:nvSpPr>
          <p:cNvPr id="22" name="矩形 21"/>
          <p:cNvSpPr/>
          <p:nvPr/>
        </p:nvSpPr>
        <p:spPr>
          <a:xfrm>
            <a:off x="2843235" y="5276663"/>
            <a:ext cx="8782558" cy="874407"/>
          </a:xfrm>
          <a:prstGeom prst="rect">
            <a:avLst/>
          </a:prstGeom>
        </p:spPr>
        <p:txBody>
          <a:bodyPr wrap="square">
            <a:spAutoFit/>
          </a:bodyPr>
          <a:lstStyle/>
          <a:p>
            <a:pPr indent="304800" algn="just">
              <a:lnSpc>
                <a:spcPct val="150000"/>
              </a:lnSpc>
              <a:spcAft>
                <a:spcPts val="0"/>
              </a:spcAft>
            </a:pPr>
            <a:r>
              <a:rPr lang="en-US" altLang="zh-CN" kern="100" dirty="0">
                <a:latin typeface="宋体" panose="02010600030101010101" pitchFamily="2" charset="-122"/>
                <a:ea typeface="宋体" panose="02010600030101010101" pitchFamily="2" charset="-122"/>
                <a:cs typeface="宋体" panose="02010600030101010101" pitchFamily="2" charset="-122"/>
              </a:rPr>
              <a:t>:</a:t>
            </a:r>
            <a:r>
              <a:rPr lang="zh-CN" altLang="zh-CN" kern="100" dirty="0">
                <a:latin typeface="微软雅黑" panose="020B0503020204020204" pitchFamily="34" charset="-122"/>
                <a:ea typeface="微软雅黑" panose="020B0503020204020204" pitchFamily="34" charset="-122"/>
                <a:cs typeface="宋体" panose="02010600030101010101" pitchFamily="2" charset="-122"/>
              </a:rPr>
              <a:t>可改变关键帧差值的设置，分别为“定格”，“线性”“自动贝塞尔曲线”，与上文提到的右键关键帧弹出的“编辑值”些许功能相同，类似于快捷按钮。</a:t>
            </a:r>
            <a:endParaRPr lang="zh-CN"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37" name="图片 36"/>
          <p:cNvPicPr/>
          <p:nvPr/>
        </p:nvPicPr>
        <p:blipFill>
          <a:blip r:embed="rId9">
            <a:extLst>
              <a:ext uri="{28A0092B-C50C-407E-A947-70E740481C1C}">
                <a14:useLocalDpi xmlns:a14="http://schemas.microsoft.com/office/drawing/2010/main" val="0"/>
              </a:ext>
            </a:extLst>
          </a:blip>
          <a:srcRect/>
          <a:stretch>
            <a:fillRect/>
          </a:stretch>
        </p:blipFill>
        <p:spPr>
          <a:xfrm>
            <a:off x="2184743" y="6208338"/>
            <a:ext cx="990600" cy="317500"/>
          </a:xfrm>
          <a:prstGeom prst="rect">
            <a:avLst/>
          </a:prstGeom>
          <a:noFill/>
          <a:ln>
            <a:noFill/>
          </a:ln>
        </p:spPr>
      </p:pic>
      <p:sp>
        <p:nvSpPr>
          <p:cNvPr id="23" name="矩形 22"/>
          <p:cNvSpPr/>
          <p:nvPr/>
        </p:nvSpPr>
        <p:spPr>
          <a:xfrm>
            <a:off x="2870542" y="6124314"/>
            <a:ext cx="9089723" cy="455894"/>
          </a:xfrm>
          <a:prstGeom prst="rect">
            <a:avLst/>
          </a:prstGeom>
        </p:spPr>
        <p:txBody>
          <a:bodyPr wrap="square">
            <a:spAutoFit/>
          </a:bodyPr>
          <a:lstStyle/>
          <a:p>
            <a:pPr indent="304800" algn="just">
              <a:lnSpc>
                <a:spcPct val="150000"/>
              </a:lnSpc>
              <a:spcAft>
                <a:spcPts val="0"/>
              </a:spcAft>
            </a:pPr>
            <a:r>
              <a:rPr lang="en-US" altLang="zh-CN" kern="100" dirty="0">
                <a:latin typeface="宋体" panose="02010600030101010101" pitchFamily="2" charset="-122"/>
                <a:ea typeface="宋体" panose="02010600030101010101" pitchFamily="2" charset="-122"/>
                <a:cs typeface="宋体" panose="02010600030101010101" pitchFamily="2" charset="-122"/>
              </a:rPr>
              <a:t>:</a:t>
            </a:r>
            <a:r>
              <a:rPr lang="zh-CN" altLang="zh-CN" kern="100" dirty="0">
                <a:latin typeface="微软雅黑" panose="020B0503020204020204" pitchFamily="34" charset="-122"/>
                <a:ea typeface="微软雅黑" panose="020B0503020204020204" pitchFamily="34" charset="-122"/>
                <a:cs typeface="宋体" panose="02010600030101010101" pitchFamily="2" charset="-122"/>
              </a:rPr>
              <a:t>分别为“缓动”“缓入”“缓出”按钮，可为选中的关键帧添加手柄使其可自由调节。</a:t>
            </a:r>
            <a:endParaRPr lang="zh-CN"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9" name="等腰三角形 38"/>
          <p:cNvSpPr/>
          <p:nvPr/>
        </p:nvSpPr>
        <p:spPr>
          <a:xfrm rot="16200000">
            <a:off x="2253007" y="1707408"/>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382022405"/>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圆角矩形 9"/>
          <p:cNvSpPr/>
          <p:nvPr>
            <p:custDataLst>
              <p:tags r:id="rId1"/>
            </p:custDataLst>
          </p:nvPr>
        </p:nvSpPr>
        <p:spPr>
          <a:xfrm>
            <a:off x="4883285" y="1976796"/>
            <a:ext cx="7100168" cy="4881203"/>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p>
        </p:txBody>
      </p:sp>
      <p:sp>
        <p:nvSpPr>
          <p:cNvPr id="6" name="圆角矩形 5"/>
          <p:cNvSpPr/>
          <p:nvPr>
            <p:custDataLst>
              <p:tags r:id="rId2"/>
            </p:custDataLst>
          </p:nvPr>
        </p:nvSpPr>
        <p:spPr>
          <a:xfrm>
            <a:off x="2629993" y="222471"/>
            <a:ext cx="9353460" cy="1606504"/>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600"/>
          </a:p>
        </p:txBody>
      </p:sp>
      <p:grpSp>
        <p:nvGrpSpPr>
          <p:cNvPr id="2" name="组合 1"/>
          <p:cNvGrpSpPr/>
          <p:nvPr/>
        </p:nvGrpSpPr>
        <p:grpSpPr>
          <a:xfrm>
            <a:off x="112294" y="832818"/>
            <a:ext cx="1983941" cy="670333"/>
            <a:chOff x="194013" y="1879279"/>
            <a:chExt cx="1983941" cy="670333"/>
          </a:xfrm>
        </p:grpSpPr>
        <p:sp>
          <p:nvSpPr>
            <p:cNvPr id="3" name="矩形: 圆角 41"/>
            <p:cNvSpPr/>
            <p:nvPr/>
          </p:nvSpPr>
          <p:spPr>
            <a:xfrm>
              <a:off x="194013" y="2027709"/>
              <a:ext cx="1983941" cy="521903"/>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323313" y="1879279"/>
              <a:ext cx="1627369" cy="637675"/>
            </a:xfrm>
            <a:prstGeom prst="rect">
              <a:avLst/>
            </a:prstGeom>
          </p:spPr>
          <p:txBody>
            <a:bodyPr wrap="none">
              <a:spAutoFit/>
            </a:bodyPr>
            <a:lstStyle/>
            <a:p>
              <a:pPr algn="just">
                <a:lnSpc>
                  <a:spcPct val="150000"/>
                </a:lnSpc>
                <a:spcAft>
                  <a:spcPts val="0"/>
                </a:spcAft>
              </a:pPr>
              <a:r>
                <a:rPr lang="zh-CN" altLang="en-US" sz="2800" b="1" kern="100" dirty="0">
                  <a:solidFill>
                    <a:schemeClr val="bg1"/>
                  </a:solidFill>
                  <a:latin typeface="黑体" panose="02010609060101010101" pitchFamily="49" charset="-122"/>
                  <a:ea typeface="黑体" panose="02010609060101010101" pitchFamily="49" charset="-122"/>
                  <a:cs typeface="Times New Roman" panose="02020603050405020304" pitchFamily="18" charset="0"/>
                </a:rPr>
                <a:t>变速剪辑</a:t>
              </a:r>
              <a:endParaRPr lang="zh-CN" altLang="zh-CN" sz="2000" kern="100" dirty="0">
                <a:solidFill>
                  <a:schemeClr val="bg1"/>
                </a:solidFill>
                <a:effectLst/>
                <a:latin typeface="黑体" panose="02010609060101010101" pitchFamily="49" charset="-122"/>
                <a:ea typeface="黑体" panose="02010609060101010101" pitchFamily="49" charset="-122"/>
                <a:cs typeface="Times New Roman" panose="02020603050405020304" pitchFamily="18" charset="0"/>
              </a:endParaRPr>
            </a:p>
          </p:txBody>
        </p:sp>
      </p:grpSp>
      <p:sp>
        <p:nvSpPr>
          <p:cNvPr id="5" name="矩形 4"/>
          <p:cNvSpPr/>
          <p:nvPr/>
        </p:nvSpPr>
        <p:spPr>
          <a:xfrm>
            <a:off x="2697803" y="132050"/>
            <a:ext cx="9169941" cy="1754326"/>
          </a:xfrm>
          <a:prstGeom prst="rect">
            <a:avLst/>
          </a:prstGeom>
        </p:spPr>
        <p:txBody>
          <a:bodyPr wrap="square">
            <a:spAutoFit/>
          </a:bodyPr>
          <a:lstStyle/>
          <a:p>
            <a:pPr indent="304800" algn="just">
              <a:lnSpc>
                <a:spcPct val="150000"/>
              </a:lnSpc>
              <a:spcAft>
                <a:spcPts val="0"/>
              </a:spcAft>
            </a:pP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在</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After Effects</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中，为了方便用户进项变速剪辑，在上方选项里，“图层</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&gt;</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时间”菜单中，软件提供了</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6</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个方便对素材进项变速剪辑操作的功能菜单，如图</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4-35</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所示。</a:t>
            </a:r>
            <a:endParaRPr lang="zh-CN" altLang="zh-CN"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7" name="图片 6"/>
          <p:cNvPicPr/>
          <p:nvPr/>
        </p:nvPicPr>
        <p:blipFill>
          <a:blip r:embed="rId4">
            <a:extLst>
              <a:ext uri="{28A0092B-C50C-407E-A947-70E740481C1C}">
                <a14:useLocalDpi xmlns:a14="http://schemas.microsoft.com/office/drawing/2010/main" val="0"/>
              </a:ext>
            </a:extLst>
          </a:blip>
          <a:srcRect/>
          <a:stretch>
            <a:fillRect/>
          </a:stretch>
        </p:blipFill>
        <p:spPr>
          <a:xfrm>
            <a:off x="1398452" y="2034806"/>
            <a:ext cx="3325036" cy="2099215"/>
          </a:xfrm>
          <a:prstGeom prst="rect">
            <a:avLst/>
          </a:prstGeom>
          <a:noFill/>
          <a:ln>
            <a:noFill/>
          </a:ln>
        </p:spPr>
      </p:pic>
      <p:sp>
        <p:nvSpPr>
          <p:cNvPr id="8" name="矩形 7"/>
          <p:cNvSpPr/>
          <p:nvPr/>
        </p:nvSpPr>
        <p:spPr>
          <a:xfrm>
            <a:off x="2250990" y="4157845"/>
            <a:ext cx="1144865" cy="507831"/>
          </a:xfrm>
          <a:prstGeom prst="rect">
            <a:avLst/>
          </a:prstGeom>
        </p:spPr>
        <p:txBody>
          <a:bodyPr wrap="none">
            <a:spAutoFit/>
          </a:bodyPr>
          <a:lstStyle/>
          <a:p>
            <a:pPr indent="304800" algn="ctr">
              <a:lnSpc>
                <a:spcPct val="150000"/>
              </a:lnSpc>
              <a:spcAft>
                <a:spcPts val="0"/>
              </a:spcAft>
            </a:pPr>
            <a:r>
              <a:rPr lang="zh-CN" altLang="zh-CN" kern="100" dirty="0">
                <a:latin typeface="Calibri" panose="020F0502020204030204" pitchFamily="34" charset="0"/>
                <a:ea typeface="宋体" panose="02010600030101010101" pitchFamily="2" charset="-122"/>
                <a:cs typeface="宋体" panose="02010600030101010101" pitchFamily="2" charset="-122"/>
              </a:rPr>
              <a:t>图</a:t>
            </a:r>
            <a:r>
              <a:rPr lang="en-US" altLang="zh-CN" kern="100" dirty="0">
                <a:latin typeface="Calibri" panose="020F0502020204030204" pitchFamily="34" charset="0"/>
                <a:ea typeface="宋体" panose="02010600030101010101" pitchFamily="2" charset="-122"/>
                <a:cs typeface="宋体" panose="02010600030101010101" pitchFamily="2" charset="-122"/>
              </a:rPr>
              <a:t>4-35</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9" name="矩形 8"/>
          <p:cNvSpPr/>
          <p:nvPr/>
        </p:nvSpPr>
        <p:spPr>
          <a:xfrm>
            <a:off x="4903762" y="2034372"/>
            <a:ext cx="7041802" cy="4247317"/>
          </a:xfrm>
          <a:prstGeom prst="rect">
            <a:avLst/>
          </a:prstGeom>
        </p:spPr>
        <p:txBody>
          <a:bodyPr wrap="square">
            <a:spAutoFit/>
          </a:bodyPr>
          <a:lstStyle/>
          <a:p>
            <a:pPr indent="304800" algn="just">
              <a:lnSpc>
                <a:spcPct val="150000"/>
              </a:lnSpc>
              <a:spcAft>
                <a:spcPts val="0"/>
              </a:spcAft>
            </a:pPr>
            <a:r>
              <a:rPr lang="zh-CN" altLang="zh-CN" kern="100" dirty="0">
                <a:latin typeface="微软雅黑" panose="020B0503020204020204" pitchFamily="34" charset="-122"/>
                <a:ea typeface="微软雅黑" panose="020B0503020204020204" pitchFamily="34" charset="-122"/>
                <a:cs typeface="宋体" panose="02010600030101010101" pitchFamily="2" charset="-122"/>
              </a:rPr>
              <a:t>命令详解</a:t>
            </a:r>
            <a:endParaRPr lang="zh-CN" altLang="zh-CN" sz="1400" kern="100" dirty="0">
              <a:latin typeface="微软雅黑" panose="020B0503020204020204" pitchFamily="34" charset="-122"/>
              <a:ea typeface="微软雅黑" panose="020B0503020204020204" pitchFamily="34" charset="-122"/>
              <a:cs typeface="Times New Roman" panose="02020603050405020304" pitchFamily="18" charset="0"/>
            </a:endParaRPr>
          </a:p>
          <a:p>
            <a:pPr indent="304800" algn="just">
              <a:lnSpc>
                <a:spcPct val="150000"/>
              </a:lnSpc>
              <a:spcAft>
                <a:spcPts val="0"/>
              </a:spcAft>
            </a:pPr>
            <a:r>
              <a:rPr lang="zh-CN" altLang="zh-CN" kern="100" dirty="0">
                <a:latin typeface="微软雅黑" panose="020B0503020204020204" pitchFamily="34" charset="-122"/>
                <a:ea typeface="微软雅黑" panose="020B0503020204020204" pitchFamily="34" charset="-122"/>
                <a:cs typeface="宋体" panose="02010600030101010101" pitchFamily="2" charset="-122"/>
              </a:rPr>
              <a:t>·启用时间重映射</a:t>
            </a:r>
            <a:r>
              <a:rPr lang="en-US" altLang="zh-CN" kern="100" dirty="0">
                <a:latin typeface="微软雅黑" panose="020B0503020204020204" pitchFamily="34" charset="-122"/>
                <a:ea typeface="微软雅黑" panose="020B0503020204020204" pitchFamily="34" charset="-122"/>
                <a:cs typeface="宋体" panose="02010600030101010101" pitchFamily="2" charset="-122"/>
              </a:rPr>
              <a:t>:</a:t>
            </a:r>
            <a:r>
              <a:rPr lang="zh-CN" altLang="zh-CN" kern="100" dirty="0">
                <a:latin typeface="微软雅黑" panose="020B0503020204020204" pitchFamily="34" charset="-122"/>
                <a:ea typeface="微软雅黑" panose="020B0503020204020204" pitchFamily="34" charset="-122"/>
                <a:cs typeface="宋体" panose="02010600030101010101" pitchFamily="2" charset="-122"/>
              </a:rPr>
              <a:t>上文中使用过，可能一段素材的前后各添加一个关键帧，此时只需要操作关键帧，即可对相应素材的变速剪辑进行变速操作，功能强大。</a:t>
            </a:r>
            <a:endParaRPr lang="zh-CN" altLang="zh-CN" sz="1400" kern="100" dirty="0">
              <a:latin typeface="微软雅黑" panose="020B0503020204020204" pitchFamily="34" charset="-122"/>
              <a:ea typeface="微软雅黑" panose="020B0503020204020204" pitchFamily="34" charset="-122"/>
              <a:cs typeface="Times New Roman" panose="02020603050405020304" pitchFamily="18" charset="0"/>
            </a:endParaRPr>
          </a:p>
          <a:p>
            <a:pPr indent="304800" algn="just">
              <a:lnSpc>
                <a:spcPct val="150000"/>
              </a:lnSpc>
              <a:spcAft>
                <a:spcPts val="0"/>
              </a:spcAft>
            </a:pPr>
            <a:r>
              <a:rPr lang="zh-CN" altLang="zh-CN" kern="100" dirty="0">
                <a:latin typeface="微软雅黑" panose="020B0503020204020204" pitchFamily="34" charset="-122"/>
                <a:ea typeface="微软雅黑" panose="020B0503020204020204" pitchFamily="34" charset="-122"/>
                <a:cs typeface="宋体" panose="02010600030101010101" pitchFamily="2" charset="-122"/>
              </a:rPr>
              <a:t>·时间反向图层</a:t>
            </a:r>
            <a:r>
              <a:rPr lang="en-US" altLang="zh-CN" kern="100" dirty="0">
                <a:latin typeface="微软雅黑" panose="020B0503020204020204" pitchFamily="34" charset="-122"/>
                <a:ea typeface="微软雅黑" panose="020B0503020204020204" pitchFamily="34" charset="-122"/>
                <a:cs typeface="宋体" panose="02010600030101010101" pitchFamily="2" charset="-122"/>
              </a:rPr>
              <a:t>:</a:t>
            </a:r>
            <a:r>
              <a:rPr lang="zh-CN" altLang="zh-CN" kern="100" dirty="0">
                <a:latin typeface="微软雅黑" panose="020B0503020204020204" pitchFamily="34" charset="-122"/>
                <a:ea typeface="微软雅黑" panose="020B0503020204020204" pitchFamily="34" charset="-122"/>
                <a:cs typeface="宋体" panose="02010600030101010101" pitchFamily="2" charset="-122"/>
              </a:rPr>
              <a:t>将某一段素材进行“回放”操作。</a:t>
            </a:r>
            <a:endParaRPr lang="zh-CN" altLang="zh-CN" sz="1400" kern="100" dirty="0">
              <a:latin typeface="微软雅黑" panose="020B0503020204020204" pitchFamily="34" charset="-122"/>
              <a:ea typeface="微软雅黑" panose="020B0503020204020204" pitchFamily="34" charset="-122"/>
              <a:cs typeface="Times New Roman" panose="02020603050405020304" pitchFamily="18" charset="0"/>
            </a:endParaRPr>
          </a:p>
          <a:p>
            <a:pPr indent="304800" algn="just">
              <a:lnSpc>
                <a:spcPct val="150000"/>
              </a:lnSpc>
              <a:spcAft>
                <a:spcPts val="0"/>
              </a:spcAft>
            </a:pPr>
            <a:r>
              <a:rPr lang="zh-CN" altLang="zh-CN" kern="100" dirty="0">
                <a:latin typeface="微软雅黑" panose="020B0503020204020204" pitchFamily="34" charset="-122"/>
                <a:ea typeface="微软雅黑" panose="020B0503020204020204" pitchFamily="34" charset="-122"/>
                <a:cs typeface="宋体" panose="02010600030101010101" pitchFamily="2" charset="-122"/>
              </a:rPr>
              <a:t>·时间伸缩</a:t>
            </a:r>
            <a:r>
              <a:rPr lang="en-US" altLang="zh-CN" kern="100" dirty="0">
                <a:latin typeface="微软雅黑" panose="020B0503020204020204" pitchFamily="34" charset="-122"/>
                <a:ea typeface="微软雅黑" panose="020B0503020204020204" pitchFamily="34" charset="-122"/>
                <a:cs typeface="宋体" panose="02010600030101010101" pitchFamily="2" charset="-122"/>
              </a:rPr>
              <a:t>:</a:t>
            </a:r>
            <a:r>
              <a:rPr lang="zh-CN" altLang="zh-CN" kern="100" dirty="0">
                <a:latin typeface="微软雅黑" panose="020B0503020204020204" pitchFamily="34" charset="-122"/>
                <a:ea typeface="微软雅黑" panose="020B0503020204020204" pitchFamily="34" charset="-122"/>
                <a:cs typeface="宋体" panose="02010600030101010101" pitchFamily="2" charset="-122"/>
              </a:rPr>
              <a:t>可将素材的持续时间进行自由变化，即加速减速。</a:t>
            </a:r>
            <a:endParaRPr lang="zh-CN" altLang="zh-CN" sz="1400" kern="100" dirty="0">
              <a:latin typeface="微软雅黑" panose="020B0503020204020204" pitchFamily="34" charset="-122"/>
              <a:ea typeface="微软雅黑" panose="020B0503020204020204" pitchFamily="34" charset="-122"/>
              <a:cs typeface="Times New Roman" panose="02020603050405020304" pitchFamily="18" charset="0"/>
            </a:endParaRPr>
          </a:p>
          <a:p>
            <a:pPr indent="304800" algn="just">
              <a:lnSpc>
                <a:spcPct val="150000"/>
              </a:lnSpc>
              <a:spcAft>
                <a:spcPts val="0"/>
              </a:spcAft>
            </a:pPr>
            <a:r>
              <a:rPr lang="zh-CN" altLang="zh-CN" kern="100" dirty="0">
                <a:latin typeface="微软雅黑" panose="020B0503020204020204" pitchFamily="34" charset="-122"/>
                <a:ea typeface="微软雅黑" panose="020B0503020204020204" pitchFamily="34" charset="-122"/>
                <a:cs typeface="宋体" panose="02010600030101010101" pitchFamily="2" charset="-122"/>
              </a:rPr>
              <a:t>·冻结帧</a:t>
            </a:r>
            <a:r>
              <a:rPr lang="en-US" altLang="zh-CN" kern="100" dirty="0">
                <a:latin typeface="微软雅黑" panose="020B0503020204020204" pitchFamily="34" charset="-122"/>
                <a:ea typeface="微软雅黑" panose="020B0503020204020204" pitchFamily="34" charset="-122"/>
                <a:cs typeface="宋体" panose="02010600030101010101" pitchFamily="2" charset="-122"/>
              </a:rPr>
              <a:t>:</a:t>
            </a:r>
            <a:r>
              <a:rPr lang="zh-CN" altLang="zh-CN" kern="100" dirty="0">
                <a:latin typeface="微软雅黑" panose="020B0503020204020204" pitchFamily="34" charset="-122"/>
                <a:ea typeface="微软雅黑" panose="020B0503020204020204" pitchFamily="34" charset="-122"/>
                <a:cs typeface="宋体" panose="02010600030101010101" pitchFamily="2" charset="-122"/>
              </a:rPr>
              <a:t>可将某一段素材进行“定帧”从而生成为类似图片的帧素材，效果类似于某一帧的“截图”。</a:t>
            </a:r>
            <a:endParaRPr lang="zh-CN" altLang="zh-CN" sz="1400" kern="100" dirty="0">
              <a:latin typeface="微软雅黑" panose="020B0503020204020204" pitchFamily="34" charset="-122"/>
              <a:ea typeface="微软雅黑" panose="020B0503020204020204" pitchFamily="34" charset="-122"/>
              <a:cs typeface="Times New Roman" panose="02020603050405020304" pitchFamily="18" charset="0"/>
            </a:endParaRPr>
          </a:p>
          <a:p>
            <a:pPr indent="304800" algn="just">
              <a:lnSpc>
                <a:spcPct val="150000"/>
              </a:lnSpc>
              <a:spcAft>
                <a:spcPts val="0"/>
              </a:spcAft>
            </a:pPr>
            <a:r>
              <a:rPr lang="zh-CN" altLang="zh-CN" kern="100" dirty="0">
                <a:latin typeface="微软雅黑" panose="020B0503020204020204" pitchFamily="34" charset="-122"/>
                <a:ea typeface="微软雅黑" panose="020B0503020204020204" pitchFamily="34" charset="-122"/>
                <a:cs typeface="宋体" panose="02010600030101010101" pitchFamily="2" charset="-122"/>
              </a:rPr>
              <a:t>·在最后一帧上冻结：功能同上，只是操作位置为素材的最后一帧。</a:t>
            </a:r>
            <a:endParaRPr lang="zh-CN" altLang="zh-CN" sz="1400" kern="100" dirty="0">
              <a:latin typeface="微软雅黑" panose="020B0503020204020204" pitchFamily="34" charset="-122"/>
              <a:ea typeface="微软雅黑" panose="020B0503020204020204" pitchFamily="34" charset="-122"/>
              <a:cs typeface="Times New Roman" panose="02020603050405020304" pitchFamily="18" charset="0"/>
            </a:endParaRPr>
          </a:p>
          <a:p>
            <a:pPr indent="304800" algn="just">
              <a:lnSpc>
                <a:spcPct val="150000"/>
              </a:lnSpc>
              <a:spcAft>
                <a:spcPts val="0"/>
              </a:spcAft>
            </a:pPr>
            <a:r>
              <a:rPr lang="zh-CN" altLang="zh-CN" kern="100" dirty="0">
                <a:latin typeface="微软雅黑" panose="020B0503020204020204" pitchFamily="34" charset="-122"/>
                <a:ea typeface="微软雅黑" panose="020B0503020204020204" pitchFamily="34" charset="-122"/>
                <a:cs typeface="宋体" panose="02010600030101010101" pitchFamily="2" charset="-122"/>
              </a:rPr>
              <a:t>·将视频对齐到数据：可将选择的视频素材在某个事间点进行对齐。</a:t>
            </a:r>
            <a:endParaRPr lang="zh-CN"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1" name="等腰三角形 10"/>
          <p:cNvSpPr/>
          <p:nvPr/>
        </p:nvSpPr>
        <p:spPr>
          <a:xfrm rot="16200000">
            <a:off x="2253007" y="1145934"/>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097417833"/>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940815"/>
            <a:ext cx="12192000" cy="297637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p>
        </p:txBody>
      </p:sp>
      <p:cxnSp>
        <p:nvCxnSpPr>
          <p:cNvPr id="4" name="直接连接符 3"/>
          <p:cNvCxnSpPr>
            <a:stCxn id="2" idx="1"/>
          </p:cNvCxnSpPr>
          <p:nvPr/>
        </p:nvCxnSpPr>
        <p:spPr>
          <a:xfrm flipV="1">
            <a:off x="0" y="3309257"/>
            <a:ext cx="2598057" cy="119743"/>
          </a:xfrm>
          <a:prstGeom prst="line">
            <a:avLst/>
          </a:prstGeom>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0" y="3429000"/>
            <a:ext cx="300445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9187543" y="3429000"/>
            <a:ext cx="300445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5543958" y="2351770"/>
            <a:ext cx="1104085" cy="461665"/>
          </a:xfrm>
          <a:prstGeom prst="rect">
            <a:avLst/>
          </a:prstGeom>
          <a:noFill/>
        </p:spPr>
        <p:txBody>
          <a:bodyPr wrap="none" rtlCol="0">
            <a:spAutoFit/>
          </a:bodyPr>
          <a:lstStyle/>
          <a:p>
            <a:pPr algn="ctr"/>
            <a:r>
              <a:rPr lang="en-US" altLang="zh-CN" sz="2400" b="1" dirty="0">
                <a:solidFill>
                  <a:schemeClr val="bg1"/>
                </a:solidFill>
              </a:rPr>
              <a:t>Part 3</a:t>
            </a:r>
            <a:endParaRPr lang="zh-CN" altLang="en-US" sz="2400" b="1" dirty="0">
              <a:solidFill>
                <a:schemeClr val="bg1"/>
              </a:solidFill>
            </a:endParaRPr>
          </a:p>
        </p:txBody>
      </p:sp>
      <p:sp>
        <p:nvSpPr>
          <p:cNvPr id="49" name="文本框 48"/>
          <p:cNvSpPr txBox="1"/>
          <p:nvPr/>
        </p:nvSpPr>
        <p:spPr>
          <a:xfrm>
            <a:off x="5388114" y="3013502"/>
            <a:ext cx="1415772" cy="830997"/>
          </a:xfrm>
          <a:prstGeom prst="rect">
            <a:avLst/>
          </a:prstGeom>
          <a:noFill/>
        </p:spPr>
        <p:txBody>
          <a:bodyPr wrap="none" rtlCol="0">
            <a:spAutoFit/>
          </a:bodyPr>
          <a:lstStyle/>
          <a:p>
            <a:pPr algn="ctr"/>
            <a:r>
              <a:rPr lang="zh-CN" altLang="en-US" sz="4800" b="1" dirty="0" smtClean="0">
                <a:solidFill>
                  <a:schemeClr val="bg1"/>
                </a:solidFill>
              </a:rPr>
              <a:t>嵌套</a:t>
            </a:r>
            <a:endParaRPr lang="zh-CN" altLang="en-US" sz="4800" b="1" dirty="0">
              <a:solidFill>
                <a:schemeClr val="bg1"/>
              </a:solidFill>
            </a:endParaRPr>
          </a:p>
        </p:txBody>
      </p:sp>
      <p:sp>
        <p:nvSpPr>
          <p:cNvPr id="3" name="bound_75435"/>
          <p:cNvSpPr/>
          <p:nvPr/>
        </p:nvSpPr>
        <p:spPr>
          <a:xfrm>
            <a:off x="5791158" y="4048195"/>
            <a:ext cx="609685" cy="605013"/>
          </a:xfrm>
          <a:custGeom>
            <a:avLst/>
            <a:gdLst>
              <a:gd name="connsiteX0" fmla="*/ 463685 w 607780"/>
              <a:gd name="connsiteY0" fmla="*/ 261727 h 603123"/>
              <a:gd name="connsiteX1" fmla="*/ 567938 w 607780"/>
              <a:gd name="connsiteY1" fmla="*/ 261727 h 603123"/>
              <a:gd name="connsiteX2" fmla="*/ 607780 w 607780"/>
              <a:gd name="connsiteY2" fmla="*/ 301597 h 603123"/>
              <a:gd name="connsiteX3" fmla="*/ 567938 w 607780"/>
              <a:gd name="connsiteY3" fmla="*/ 341466 h 603123"/>
              <a:gd name="connsiteX4" fmla="*/ 463685 w 607780"/>
              <a:gd name="connsiteY4" fmla="*/ 341466 h 603123"/>
              <a:gd name="connsiteX5" fmla="*/ 39956 w 607780"/>
              <a:gd name="connsiteY5" fmla="*/ 261727 h 603123"/>
              <a:gd name="connsiteX6" fmla="*/ 144165 w 607780"/>
              <a:gd name="connsiteY6" fmla="*/ 261727 h 603123"/>
              <a:gd name="connsiteX7" fmla="*/ 144165 w 607780"/>
              <a:gd name="connsiteY7" fmla="*/ 341466 h 603123"/>
              <a:gd name="connsiteX8" fmla="*/ 39956 w 607780"/>
              <a:gd name="connsiteY8" fmla="*/ 341466 h 603123"/>
              <a:gd name="connsiteX9" fmla="*/ 0 w 607780"/>
              <a:gd name="connsiteY9" fmla="*/ 301597 h 603123"/>
              <a:gd name="connsiteX10" fmla="*/ 39956 w 607780"/>
              <a:gd name="connsiteY10" fmla="*/ 261727 h 603123"/>
              <a:gd name="connsiteX11" fmla="*/ 303937 w 607780"/>
              <a:gd name="connsiteY11" fmla="*/ 159549 h 603123"/>
              <a:gd name="connsiteX12" fmla="*/ 333845 w 607780"/>
              <a:gd name="connsiteY12" fmla="*/ 189494 h 603123"/>
              <a:gd name="connsiteX13" fmla="*/ 333845 w 607780"/>
              <a:gd name="connsiteY13" fmla="*/ 413701 h 603123"/>
              <a:gd name="connsiteX14" fmla="*/ 303937 w 607780"/>
              <a:gd name="connsiteY14" fmla="*/ 443646 h 603123"/>
              <a:gd name="connsiteX15" fmla="*/ 273935 w 607780"/>
              <a:gd name="connsiteY15" fmla="*/ 413701 h 603123"/>
              <a:gd name="connsiteX16" fmla="*/ 273935 w 607780"/>
              <a:gd name="connsiteY16" fmla="*/ 189494 h 603123"/>
              <a:gd name="connsiteX17" fmla="*/ 303937 w 607780"/>
              <a:gd name="connsiteY17" fmla="*/ 159549 h 603123"/>
              <a:gd name="connsiteX18" fmla="*/ 204027 w 607780"/>
              <a:gd name="connsiteY18" fmla="*/ 159549 h 603123"/>
              <a:gd name="connsiteX19" fmla="*/ 233994 w 607780"/>
              <a:gd name="connsiteY19" fmla="*/ 189493 h 603123"/>
              <a:gd name="connsiteX20" fmla="*/ 233994 w 607780"/>
              <a:gd name="connsiteY20" fmla="*/ 465246 h 603123"/>
              <a:gd name="connsiteX21" fmla="*/ 233994 w 607780"/>
              <a:gd name="connsiteY21" fmla="*/ 573179 h 603123"/>
              <a:gd name="connsiteX22" fmla="*/ 204027 w 607780"/>
              <a:gd name="connsiteY22" fmla="*/ 603123 h 603123"/>
              <a:gd name="connsiteX23" fmla="*/ 174155 w 607780"/>
              <a:gd name="connsiteY23" fmla="*/ 573179 h 603123"/>
              <a:gd name="connsiteX24" fmla="*/ 174155 w 607780"/>
              <a:gd name="connsiteY24" fmla="*/ 465246 h 603123"/>
              <a:gd name="connsiteX25" fmla="*/ 174155 w 607780"/>
              <a:gd name="connsiteY25" fmla="*/ 189493 h 603123"/>
              <a:gd name="connsiteX26" fmla="*/ 204027 w 607780"/>
              <a:gd name="connsiteY26" fmla="*/ 159549 h 603123"/>
              <a:gd name="connsiteX27" fmla="*/ 403776 w 607780"/>
              <a:gd name="connsiteY27" fmla="*/ 0 h 603123"/>
              <a:gd name="connsiteX28" fmla="*/ 433766 w 607780"/>
              <a:gd name="connsiteY28" fmla="*/ 29940 h 603123"/>
              <a:gd name="connsiteX29" fmla="*/ 433766 w 607780"/>
              <a:gd name="connsiteY29" fmla="*/ 137950 h 603123"/>
              <a:gd name="connsiteX30" fmla="*/ 433766 w 607780"/>
              <a:gd name="connsiteY30" fmla="*/ 413659 h 603123"/>
              <a:gd name="connsiteX31" fmla="*/ 403776 w 607780"/>
              <a:gd name="connsiteY31" fmla="*/ 443504 h 603123"/>
              <a:gd name="connsiteX32" fmla="*/ 373785 w 607780"/>
              <a:gd name="connsiteY32" fmla="*/ 413659 h 603123"/>
              <a:gd name="connsiteX33" fmla="*/ 373785 w 607780"/>
              <a:gd name="connsiteY33" fmla="*/ 137950 h 603123"/>
              <a:gd name="connsiteX34" fmla="*/ 373785 w 607780"/>
              <a:gd name="connsiteY34" fmla="*/ 29940 h 603123"/>
              <a:gd name="connsiteX35" fmla="*/ 403776 w 607780"/>
              <a:gd name="connsiteY35" fmla="*/ 0 h 6031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07780" h="603123">
                <a:moveTo>
                  <a:pt x="463685" y="261727"/>
                </a:moveTo>
                <a:lnTo>
                  <a:pt x="567938" y="261727"/>
                </a:lnTo>
                <a:cubicBezTo>
                  <a:pt x="589946" y="261727"/>
                  <a:pt x="607780" y="279531"/>
                  <a:pt x="607780" y="301597"/>
                </a:cubicBezTo>
                <a:cubicBezTo>
                  <a:pt x="607780" y="323567"/>
                  <a:pt x="589946" y="341466"/>
                  <a:pt x="567938" y="341466"/>
                </a:cubicBezTo>
                <a:lnTo>
                  <a:pt x="463685" y="341466"/>
                </a:lnTo>
                <a:close/>
                <a:moveTo>
                  <a:pt x="39956" y="261727"/>
                </a:moveTo>
                <a:lnTo>
                  <a:pt x="144165" y="261727"/>
                </a:lnTo>
                <a:lnTo>
                  <a:pt x="144165" y="341466"/>
                </a:lnTo>
                <a:lnTo>
                  <a:pt x="39956" y="341466"/>
                </a:lnTo>
                <a:cubicBezTo>
                  <a:pt x="17843" y="341466"/>
                  <a:pt x="0" y="323567"/>
                  <a:pt x="0" y="301597"/>
                </a:cubicBezTo>
                <a:cubicBezTo>
                  <a:pt x="0" y="279531"/>
                  <a:pt x="17843" y="261727"/>
                  <a:pt x="39956" y="261727"/>
                </a:cubicBezTo>
                <a:close/>
                <a:moveTo>
                  <a:pt x="303937" y="159549"/>
                </a:moveTo>
                <a:cubicBezTo>
                  <a:pt x="320458" y="159549"/>
                  <a:pt x="333845" y="172910"/>
                  <a:pt x="333845" y="189494"/>
                </a:cubicBezTo>
                <a:lnTo>
                  <a:pt x="333845" y="413701"/>
                </a:lnTo>
                <a:cubicBezTo>
                  <a:pt x="333845" y="430190"/>
                  <a:pt x="320458" y="443646"/>
                  <a:pt x="303937" y="443646"/>
                </a:cubicBezTo>
                <a:cubicBezTo>
                  <a:pt x="287322" y="443646"/>
                  <a:pt x="273935" y="430190"/>
                  <a:pt x="273935" y="413701"/>
                </a:cubicBezTo>
                <a:lnTo>
                  <a:pt x="273935" y="189494"/>
                </a:lnTo>
                <a:cubicBezTo>
                  <a:pt x="273935" y="172910"/>
                  <a:pt x="287322" y="159549"/>
                  <a:pt x="303937" y="159549"/>
                </a:cubicBezTo>
                <a:close/>
                <a:moveTo>
                  <a:pt x="204027" y="159549"/>
                </a:moveTo>
                <a:cubicBezTo>
                  <a:pt x="220623" y="159549"/>
                  <a:pt x="233994" y="172910"/>
                  <a:pt x="233994" y="189493"/>
                </a:cubicBezTo>
                <a:lnTo>
                  <a:pt x="233994" y="465246"/>
                </a:lnTo>
                <a:lnTo>
                  <a:pt x="233994" y="573179"/>
                </a:lnTo>
                <a:cubicBezTo>
                  <a:pt x="233994" y="589762"/>
                  <a:pt x="220623" y="603123"/>
                  <a:pt x="204027" y="603123"/>
                </a:cubicBezTo>
                <a:cubicBezTo>
                  <a:pt x="187526" y="603123"/>
                  <a:pt x="174155" y="589762"/>
                  <a:pt x="174155" y="573179"/>
                </a:cubicBezTo>
                <a:lnTo>
                  <a:pt x="174155" y="465246"/>
                </a:lnTo>
                <a:lnTo>
                  <a:pt x="174155" y="189493"/>
                </a:lnTo>
                <a:cubicBezTo>
                  <a:pt x="174155" y="172910"/>
                  <a:pt x="187526" y="159549"/>
                  <a:pt x="204027" y="159549"/>
                </a:cubicBezTo>
                <a:close/>
                <a:moveTo>
                  <a:pt x="403776" y="0"/>
                </a:moveTo>
                <a:cubicBezTo>
                  <a:pt x="420289" y="0"/>
                  <a:pt x="433766" y="13454"/>
                  <a:pt x="433766" y="29940"/>
                </a:cubicBezTo>
                <a:lnTo>
                  <a:pt x="433766" y="137950"/>
                </a:lnTo>
                <a:lnTo>
                  <a:pt x="433766" y="413659"/>
                </a:lnTo>
                <a:cubicBezTo>
                  <a:pt x="433766" y="430145"/>
                  <a:pt x="420289" y="443504"/>
                  <a:pt x="403776" y="443504"/>
                </a:cubicBezTo>
                <a:cubicBezTo>
                  <a:pt x="387262" y="443504"/>
                  <a:pt x="373785" y="430145"/>
                  <a:pt x="373785" y="413659"/>
                </a:cubicBezTo>
                <a:lnTo>
                  <a:pt x="373785" y="137950"/>
                </a:lnTo>
                <a:lnTo>
                  <a:pt x="373785" y="29940"/>
                </a:lnTo>
                <a:cubicBezTo>
                  <a:pt x="373785" y="13454"/>
                  <a:pt x="387262" y="0"/>
                  <a:pt x="403776"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4238069402"/>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21344" y="793907"/>
            <a:ext cx="2034973" cy="738664"/>
            <a:chOff x="142981" y="1879279"/>
            <a:chExt cx="2034973" cy="738664"/>
          </a:xfrm>
        </p:grpSpPr>
        <p:sp>
          <p:nvSpPr>
            <p:cNvPr id="4" name="矩形: 圆角 41"/>
            <p:cNvSpPr/>
            <p:nvPr/>
          </p:nvSpPr>
          <p:spPr>
            <a:xfrm>
              <a:off x="194013" y="2027709"/>
              <a:ext cx="1983941" cy="521903"/>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42981" y="1879279"/>
              <a:ext cx="1988045" cy="738664"/>
            </a:xfrm>
            <a:prstGeom prst="rect">
              <a:avLst/>
            </a:prstGeom>
          </p:spPr>
          <p:txBody>
            <a:bodyPr wrap="none">
              <a:spAutoFit/>
            </a:bodyPr>
            <a:lstStyle/>
            <a:p>
              <a:pPr algn="just">
                <a:lnSpc>
                  <a:spcPct val="150000"/>
                </a:lnSpc>
                <a:spcAft>
                  <a:spcPts val="0"/>
                </a:spcAft>
              </a:pPr>
              <a:r>
                <a:rPr lang="zh-CN" altLang="en-US" sz="2800" b="1" kern="100" dirty="0" smtClean="0">
                  <a:solidFill>
                    <a:schemeClr val="bg1"/>
                  </a:solidFill>
                  <a:latin typeface="黑体" panose="02010609060101010101" pitchFamily="49" charset="-122"/>
                  <a:ea typeface="黑体" panose="02010609060101010101" pitchFamily="49" charset="-122"/>
                  <a:cs typeface="Times New Roman" panose="02020603050405020304" pitchFamily="18" charset="0"/>
                </a:rPr>
                <a:t>本节知</a:t>
              </a:r>
              <a:r>
                <a:rPr lang="zh-CN" altLang="en-US" sz="2800" b="1" kern="100" dirty="0">
                  <a:solidFill>
                    <a:schemeClr val="bg1"/>
                  </a:solidFill>
                  <a:latin typeface="黑体" panose="02010609060101010101" pitchFamily="49" charset="-122"/>
                  <a:ea typeface="黑体" panose="02010609060101010101" pitchFamily="49" charset="-122"/>
                  <a:cs typeface="Times New Roman" panose="02020603050405020304" pitchFamily="18" charset="0"/>
                </a:rPr>
                <a:t>识点</a:t>
              </a:r>
              <a:endParaRPr lang="zh-CN" altLang="zh-CN" sz="2000" kern="100" dirty="0">
                <a:solidFill>
                  <a:schemeClr val="bg1"/>
                </a:solidFill>
                <a:effectLst/>
                <a:latin typeface="黑体" panose="02010609060101010101" pitchFamily="49" charset="-122"/>
                <a:ea typeface="黑体" panose="02010609060101010101" pitchFamily="49" charset="-122"/>
                <a:cs typeface="Times New Roman" panose="02020603050405020304" pitchFamily="18" charset="0"/>
              </a:endParaRPr>
            </a:p>
          </p:txBody>
        </p:sp>
      </p:grpSp>
      <p:graphicFrame>
        <p:nvGraphicFramePr>
          <p:cNvPr id="6" name="表格 5"/>
          <p:cNvGraphicFramePr>
            <a:graphicFrameLocks noGrp="1"/>
          </p:cNvGraphicFramePr>
          <p:nvPr>
            <p:extLst>
              <p:ext uri="{D42A27DB-BD31-4B8C-83A1-F6EECF244321}">
                <p14:modId xmlns:p14="http://schemas.microsoft.com/office/powerpoint/2010/main" val="1179339680"/>
              </p:ext>
            </p:extLst>
          </p:nvPr>
        </p:nvGraphicFramePr>
        <p:xfrm>
          <a:off x="2820762" y="685095"/>
          <a:ext cx="8761637" cy="5229293"/>
        </p:xfrm>
        <a:graphic>
          <a:graphicData uri="http://schemas.openxmlformats.org/drawingml/2006/table">
            <a:tbl>
              <a:tblPr firstRow="1" firstCol="1" bandRow="1">
                <a:tableStyleId>{5C22544A-7EE6-4342-B048-85BDC9FD1C3A}</a:tableStyleId>
              </a:tblPr>
              <a:tblGrid>
                <a:gridCol w="1859884">
                  <a:extLst>
                    <a:ext uri="{9D8B030D-6E8A-4147-A177-3AD203B41FA5}">
                      <a16:colId xmlns:a16="http://schemas.microsoft.com/office/drawing/2014/main" val="1226882670"/>
                    </a:ext>
                  </a:extLst>
                </a:gridCol>
                <a:gridCol w="3021229">
                  <a:extLst>
                    <a:ext uri="{9D8B030D-6E8A-4147-A177-3AD203B41FA5}">
                      <a16:colId xmlns:a16="http://schemas.microsoft.com/office/drawing/2014/main" val="3021344878"/>
                    </a:ext>
                  </a:extLst>
                </a:gridCol>
                <a:gridCol w="3021229">
                  <a:extLst>
                    <a:ext uri="{9D8B030D-6E8A-4147-A177-3AD203B41FA5}">
                      <a16:colId xmlns:a16="http://schemas.microsoft.com/office/drawing/2014/main" val="415769151"/>
                    </a:ext>
                  </a:extLst>
                </a:gridCol>
                <a:gridCol w="859295">
                  <a:extLst>
                    <a:ext uri="{9D8B030D-6E8A-4147-A177-3AD203B41FA5}">
                      <a16:colId xmlns:a16="http://schemas.microsoft.com/office/drawing/2014/main" val="137861159"/>
                    </a:ext>
                  </a:extLst>
                </a:gridCol>
              </a:tblGrid>
              <a:tr h="857087">
                <a:tc rowSpan="3">
                  <a:txBody>
                    <a:bodyPr/>
                    <a:lstStyle/>
                    <a:p>
                      <a:pPr algn="just">
                        <a:lnSpc>
                          <a:spcPct val="150000"/>
                        </a:lnSpc>
                        <a:spcAft>
                          <a:spcPts val="0"/>
                        </a:spcAft>
                      </a:pPr>
                      <a:r>
                        <a:rPr lang="en-US" sz="2400" kern="100" dirty="0">
                          <a:effectLst/>
                        </a:rPr>
                        <a:t> </a:t>
                      </a:r>
                      <a:endParaRPr lang="zh-CN" sz="1800" kern="100" dirty="0">
                        <a:effectLst/>
                      </a:endParaRPr>
                    </a:p>
                    <a:p>
                      <a:pPr algn="just">
                        <a:lnSpc>
                          <a:spcPct val="150000"/>
                        </a:lnSpc>
                        <a:spcAft>
                          <a:spcPts val="0"/>
                        </a:spcAft>
                      </a:pPr>
                      <a:r>
                        <a:rPr lang="zh-CN" sz="2400" kern="100" dirty="0">
                          <a:effectLst/>
                        </a:rPr>
                        <a:t>嵌</a:t>
                      </a:r>
                      <a:endParaRPr lang="zh-CN" sz="1800" kern="100" dirty="0">
                        <a:effectLst/>
                      </a:endParaRPr>
                    </a:p>
                    <a:p>
                      <a:pPr algn="just">
                        <a:lnSpc>
                          <a:spcPct val="150000"/>
                        </a:lnSpc>
                        <a:spcAft>
                          <a:spcPts val="0"/>
                        </a:spcAft>
                      </a:pPr>
                      <a:r>
                        <a:rPr lang="zh-CN" sz="2400" kern="100" dirty="0">
                          <a:effectLst/>
                        </a:rPr>
                        <a:t>套</a:t>
                      </a:r>
                      <a:endParaRPr lang="zh-CN" sz="18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50000"/>
                        </a:lnSpc>
                        <a:spcAft>
                          <a:spcPts val="0"/>
                        </a:spcAft>
                      </a:pPr>
                      <a:r>
                        <a:rPr lang="zh-CN" sz="2400" kern="100">
                          <a:effectLst/>
                        </a:rPr>
                        <a:t>分类</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50000"/>
                        </a:lnSpc>
                        <a:spcAft>
                          <a:spcPts val="0"/>
                        </a:spcAft>
                      </a:pPr>
                      <a:r>
                        <a:rPr lang="zh-CN" sz="2400" kern="100">
                          <a:effectLst/>
                        </a:rPr>
                        <a:t>内容</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50000"/>
                        </a:lnSpc>
                        <a:spcAft>
                          <a:spcPts val="0"/>
                        </a:spcAft>
                      </a:pPr>
                      <a:r>
                        <a:rPr lang="zh-CN" sz="2400" kern="100">
                          <a:effectLst/>
                        </a:rPr>
                        <a:t>重要程度</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419480893"/>
                  </a:ext>
                </a:extLst>
              </a:tr>
              <a:tr h="1388813">
                <a:tc vMerge="1">
                  <a:txBody>
                    <a:bodyPr/>
                    <a:lstStyle/>
                    <a:p>
                      <a:endParaRPr lang="zh-CN" altLang="en-US"/>
                    </a:p>
                  </a:txBody>
                  <a:tcPr/>
                </a:tc>
                <a:tc>
                  <a:txBody>
                    <a:bodyPr/>
                    <a:lstStyle/>
                    <a:p>
                      <a:pPr algn="just">
                        <a:lnSpc>
                          <a:spcPct val="150000"/>
                        </a:lnSpc>
                        <a:spcAft>
                          <a:spcPts val="0"/>
                        </a:spcAft>
                      </a:pPr>
                      <a:r>
                        <a:rPr lang="zh-CN" sz="2400" kern="100" dirty="0">
                          <a:effectLst/>
                        </a:rPr>
                        <a:t>嵌套的概念与方法</a:t>
                      </a:r>
                      <a:endParaRPr lang="zh-CN" sz="18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50000"/>
                        </a:lnSpc>
                        <a:spcAft>
                          <a:spcPts val="0"/>
                        </a:spcAft>
                      </a:pPr>
                      <a:r>
                        <a:rPr lang="zh-CN" sz="2400" kern="100" dirty="0">
                          <a:effectLst/>
                        </a:rPr>
                        <a:t>了解嵌套的具体概念、掌握嵌套的使用方法</a:t>
                      </a:r>
                      <a:endParaRPr lang="zh-CN" sz="18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50000"/>
                        </a:lnSpc>
                        <a:spcAft>
                          <a:spcPts val="0"/>
                        </a:spcAft>
                      </a:pPr>
                      <a:r>
                        <a:rPr lang="zh-CN" sz="2400" kern="100">
                          <a:effectLst/>
                        </a:rPr>
                        <a:t>✮✮</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2979111899"/>
                  </a:ext>
                </a:extLst>
              </a:tr>
              <a:tr h="2122268">
                <a:tc vMerge="1">
                  <a:txBody>
                    <a:bodyPr/>
                    <a:lstStyle/>
                    <a:p>
                      <a:endParaRPr lang="zh-CN" altLang="en-US"/>
                    </a:p>
                  </a:txBody>
                  <a:tcPr/>
                </a:tc>
                <a:tc>
                  <a:txBody>
                    <a:bodyPr/>
                    <a:lstStyle/>
                    <a:p>
                      <a:pPr algn="just">
                        <a:lnSpc>
                          <a:spcPct val="150000"/>
                        </a:lnSpc>
                        <a:spcAft>
                          <a:spcPts val="0"/>
                        </a:spcAft>
                      </a:pPr>
                      <a:r>
                        <a:rPr lang="zh-CN" sz="2400" kern="100">
                          <a:effectLst/>
                        </a:rPr>
                        <a:t>折叠变换</a:t>
                      </a:r>
                      <a:r>
                        <a:rPr lang="en-US" sz="2400" kern="100">
                          <a:effectLst/>
                        </a:rPr>
                        <a:t>/</a:t>
                      </a:r>
                      <a:r>
                        <a:rPr lang="zh-CN" sz="2400" kern="100">
                          <a:effectLst/>
                        </a:rPr>
                        <a:t>连续栅格化</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50000"/>
                        </a:lnSpc>
                        <a:spcAft>
                          <a:spcPts val="0"/>
                        </a:spcAft>
                      </a:pPr>
                      <a:r>
                        <a:rPr lang="zh-CN" sz="2400" kern="100" dirty="0">
                          <a:effectLst/>
                        </a:rPr>
                        <a:t>掌握如何使用并充分了解“折叠变换</a:t>
                      </a:r>
                      <a:r>
                        <a:rPr lang="en-US" sz="2400" kern="100" dirty="0">
                          <a:effectLst/>
                        </a:rPr>
                        <a:t>/</a:t>
                      </a:r>
                      <a:r>
                        <a:rPr lang="zh-CN" sz="2400" kern="100" dirty="0">
                          <a:effectLst/>
                        </a:rPr>
                        <a:t>连续栅格化”功能，从而达到良好的分层展示效果</a:t>
                      </a:r>
                      <a:endParaRPr lang="zh-CN" sz="18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50000"/>
                        </a:lnSpc>
                        <a:spcAft>
                          <a:spcPts val="0"/>
                        </a:spcAft>
                      </a:pPr>
                      <a:r>
                        <a:rPr lang="zh-CN" sz="2400" kern="100" dirty="0">
                          <a:effectLst/>
                        </a:rPr>
                        <a:t>✮✮</a:t>
                      </a:r>
                      <a:endParaRPr lang="zh-CN" sz="18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40110769"/>
                  </a:ext>
                </a:extLst>
              </a:tr>
            </a:tbl>
          </a:graphicData>
        </a:graphic>
      </p:graphicFrame>
      <p:sp>
        <p:nvSpPr>
          <p:cNvPr id="8" name="等腰三角形 7"/>
          <p:cNvSpPr/>
          <p:nvPr/>
        </p:nvSpPr>
        <p:spPr>
          <a:xfrm rot="16200000">
            <a:off x="2253007" y="1178018"/>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641061235"/>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p:cNvSpPr/>
          <p:nvPr>
            <p:custDataLst>
              <p:tags r:id="rId1"/>
            </p:custDataLst>
          </p:nvPr>
        </p:nvSpPr>
        <p:spPr>
          <a:xfrm>
            <a:off x="2577159" y="325516"/>
            <a:ext cx="9502546" cy="3416320"/>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600"/>
          </a:p>
        </p:txBody>
      </p:sp>
      <p:grpSp>
        <p:nvGrpSpPr>
          <p:cNvPr id="2" name="组合 1"/>
          <p:cNvGrpSpPr/>
          <p:nvPr/>
        </p:nvGrpSpPr>
        <p:grpSpPr>
          <a:xfrm>
            <a:off x="48126" y="974420"/>
            <a:ext cx="2213811" cy="1287516"/>
            <a:chOff x="215675" y="1851245"/>
            <a:chExt cx="2213811" cy="1287516"/>
          </a:xfrm>
        </p:grpSpPr>
        <p:sp>
          <p:nvSpPr>
            <p:cNvPr id="3" name="矩形: 圆角 41"/>
            <p:cNvSpPr/>
            <p:nvPr/>
          </p:nvSpPr>
          <p:spPr>
            <a:xfrm>
              <a:off x="215675" y="1851245"/>
              <a:ext cx="2213811" cy="1287516"/>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434645" y="2079504"/>
              <a:ext cx="1994841" cy="830997"/>
            </a:xfrm>
            <a:prstGeom prst="rect">
              <a:avLst/>
            </a:prstGeom>
          </p:spPr>
          <p:txBody>
            <a:bodyPr wrap="square">
              <a:spAutoFit/>
            </a:bodyPr>
            <a:lstStyle/>
            <a:p>
              <a:pPr algn="just">
                <a:spcAft>
                  <a:spcPts val="0"/>
                </a:spcAft>
              </a:pPr>
              <a:r>
                <a:rPr lang="zh-CN" altLang="en-US" sz="2400" b="1" kern="100" dirty="0" smtClean="0">
                  <a:solidFill>
                    <a:schemeClr val="bg1"/>
                  </a:solidFill>
                  <a:latin typeface="黑体" panose="02010609060101010101" pitchFamily="49" charset="-122"/>
                  <a:ea typeface="黑体" panose="02010609060101010101" pitchFamily="49" charset="-122"/>
                  <a:cs typeface="Times New Roman" panose="02020603050405020304" pitchFamily="18" charset="0"/>
                </a:rPr>
                <a:t>星堂</a:t>
              </a:r>
              <a:r>
                <a:rPr lang="zh-CN" altLang="en-US" sz="2400" b="1" kern="100" dirty="0">
                  <a:solidFill>
                    <a:schemeClr val="bg1"/>
                  </a:solidFill>
                  <a:latin typeface="黑体" panose="02010609060101010101" pitchFamily="49" charset="-122"/>
                  <a:ea typeface="黑体" panose="02010609060101010101" pitchFamily="49" charset="-122"/>
                  <a:cs typeface="Times New Roman" panose="02020603050405020304" pitchFamily="18" charset="0"/>
                </a:rPr>
                <a:t>案</a:t>
              </a:r>
              <a:r>
                <a:rPr lang="zh-CN" altLang="en-US" sz="2400" b="1" kern="100" dirty="0" smtClean="0">
                  <a:solidFill>
                    <a:schemeClr val="bg1"/>
                  </a:solidFill>
                  <a:latin typeface="黑体" panose="02010609060101010101" pitchFamily="49" charset="-122"/>
                  <a:ea typeface="黑体" panose="02010609060101010101" pitchFamily="49" charset="-122"/>
                  <a:cs typeface="Times New Roman" panose="02020603050405020304" pitchFamily="18" charset="0"/>
                </a:rPr>
                <a:t>例</a:t>
              </a:r>
              <a:r>
                <a:rPr lang="en-US" altLang="zh-CN" sz="2400" b="1" kern="100" dirty="0" smtClean="0">
                  <a:solidFill>
                    <a:schemeClr val="bg1"/>
                  </a:solidFill>
                  <a:latin typeface="黑体" panose="02010609060101010101" pitchFamily="49" charset="-122"/>
                  <a:ea typeface="黑体" panose="02010609060101010101" pitchFamily="49" charset="-122"/>
                  <a:cs typeface="Times New Roman" panose="02020603050405020304" pitchFamily="18" charset="0"/>
                </a:rPr>
                <a:t>—</a:t>
              </a:r>
            </a:p>
            <a:p>
              <a:pPr algn="just">
                <a:spcAft>
                  <a:spcPts val="0"/>
                </a:spcAft>
              </a:pPr>
              <a:r>
                <a:rPr lang="zh-CN" altLang="en-US" sz="2400" b="1" kern="100" dirty="0" smtClean="0">
                  <a:solidFill>
                    <a:schemeClr val="bg1"/>
                  </a:solidFill>
                  <a:latin typeface="黑体" panose="02010609060101010101" pitchFamily="49" charset="-122"/>
                  <a:ea typeface="黑体" panose="02010609060101010101" pitchFamily="49" charset="-122"/>
                  <a:cs typeface="Times New Roman" panose="02020603050405020304" pitchFamily="18" charset="0"/>
                </a:rPr>
                <a:t>星球旋转</a:t>
              </a:r>
              <a:endParaRPr lang="zh-CN" altLang="zh-CN" kern="100" dirty="0">
                <a:solidFill>
                  <a:schemeClr val="bg1"/>
                </a:solidFill>
                <a:effectLst/>
                <a:latin typeface="黑体" panose="02010609060101010101" pitchFamily="49" charset="-122"/>
                <a:ea typeface="黑体" panose="02010609060101010101" pitchFamily="49" charset="-122"/>
                <a:cs typeface="Times New Roman" panose="02020603050405020304" pitchFamily="18" charset="0"/>
              </a:endParaRPr>
            </a:p>
          </p:txBody>
        </p:sp>
      </p:grpSp>
      <p:sp>
        <p:nvSpPr>
          <p:cNvPr id="5" name="矩形 4"/>
          <p:cNvSpPr/>
          <p:nvPr/>
        </p:nvSpPr>
        <p:spPr>
          <a:xfrm>
            <a:off x="2577159" y="325516"/>
            <a:ext cx="8710863" cy="3416320"/>
          </a:xfrm>
          <a:prstGeom prst="rect">
            <a:avLst/>
          </a:prstGeom>
        </p:spPr>
        <p:txBody>
          <a:bodyPr wrap="square">
            <a:spAutoFit/>
          </a:bodyPr>
          <a:lstStyle/>
          <a:p>
            <a:pPr indent="306070" algn="just">
              <a:lnSpc>
                <a:spcPct val="150000"/>
              </a:lnSpc>
              <a:spcAft>
                <a:spcPts val="0"/>
              </a:spcAft>
            </a:pPr>
            <a:r>
              <a:rPr lang="zh-CN" altLang="zh-CN" sz="2400" b="1" kern="100" dirty="0">
                <a:latin typeface="微软雅黑" panose="020B0503020204020204" pitchFamily="34" charset="-122"/>
                <a:ea typeface="微软雅黑" panose="020B0503020204020204" pitchFamily="34" charset="-122"/>
                <a:cs typeface="宋体" panose="02010600030101010101" pitchFamily="2" charset="-122"/>
              </a:rPr>
              <a:t>素材位置</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 实例文件</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&gt;CH04&gt;</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课堂案例——</a:t>
            </a:r>
            <a:r>
              <a:rPr lang="zh-CN" altLang="zh-CN" sz="2400" b="1" kern="100" dirty="0">
                <a:latin typeface="微软雅黑" panose="020B0503020204020204" pitchFamily="34" charset="-122"/>
                <a:ea typeface="微软雅黑" panose="020B0503020204020204" pitchFamily="34" charset="-122"/>
                <a:cs typeface="宋体" panose="02010600030101010101" pitchFamily="2" charset="-122"/>
              </a:rPr>
              <a:t>星球旋转</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&gt;(</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素材</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a:t>
            </a:r>
            <a:endParaRPr lang="zh-CN" altLang="zh-CN" kern="100" dirty="0">
              <a:latin typeface="微软雅黑" panose="020B0503020204020204" pitchFamily="34" charset="-122"/>
              <a:ea typeface="微软雅黑" panose="020B0503020204020204" pitchFamily="34" charset="-122"/>
              <a:cs typeface="Times New Roman" panose="02020603050405020304" pitchFamily="18" charset="0"/>
            </a:endParaRPr>
          </a:p>
          <a:p>
            <a:pPr indent="306070" algn="just">
              <a:lnSpc>
                <a:spcPct val="150000"/>
              </a:lnSpc>
              <a:spcAft>
                <a:spcPts val="0"/>
              </a:spcAft>
            </a:pPr>
            <a:r>
              <a:rPr lang="zh-CN" altLang="zh-CN" sz="2400" b="1" kern="100" dirty="0">
                <a:latin typeface="微软雅黑" panose="020B0503020204020204" pitchFamily="34" charset="-122"/>
                <a:ea typeface="微软雅黑" panose="020B0503020204020204" pitchFamily="34" charset="-122"/>
                <a:cs typeface="宋体" panose="02010600030101010101" pitchFamily="2" charset="-122"/>
              </a:rPr>
              <a:t>实例位置</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 实例文件</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&gt;CH04&gt;</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课堂案例——</a:t>
            </a:r>
            <a:r>
              <a:rPr lang="zh-CN" altLang="zh-CN" sz="2400" b="1" kern="100" dirty="0">
                <a:latin typeface="微软雅黑" panose="020B0503020204020204" pitchFamily="34" charset="-122"/>
                <a:ea typeface="微软雅黑" panose="020B0503020204020204" pitchFamily="34" charset="-122"/>
                <a:cs typeface="宋体" panose="02010600030101010101" pitchFamily="2" charset="-122"/>
              </a:rPr>
              <a:t>星球旋转</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.aep</a:t>
            </a:r>
            <a:endParaRPr lang="zh-CN" altLang="zh-CN" kern="100" dirty="0">
              <a:latin typeface="微软雅黑" panose="020B0503020204020204" pitchFamily="34" charset="-122"/>
              <a:ea typeface="微软雅黑" panose="020B0503020204020204" pitchFamily="34" charset="-122"/>
              <a:cs typeface="Times New Roman" panose="02020603050405020304" pitchFamily="18" charset="0"/>
            </a:endParaRPr>
          </a:p>
          <a:p>
            <a:pPr indent="306070" algn="just">
              <a:lnSpc>
                <a:spcPct val="150000"/>
              </a:lnSpc>
              <a:spcAft>
                <a:spcPts val="0"/>
              </a:spcAft>
            </a:pPr>
            <a:r>
              <a:rPr lang="zh-CN" altLang="zh-CN" sz="2400" b="1" kern="100" dirty="0">
                <a:latin typeface="微软雅黑" panose="020B0503020204020204" pitchFamily="34" charset="-122"/>
                <a:ea typeface="微软雅黑" panose="020B0503020204020204" pitchFamily="34" charset="-122"/>
                <a:cs typeface="宋体" panose="02010600030101010101" pitchFamily="2" charset="-122"/>
              </a:rPr>
              <a:t>案例描述</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 本案例通过灵活运动“嵌套”指令，可将看似复杂的多维度操作变为简单的叠层操作，从而在多维度视频制作时更加快捷简单高效的制作完成制作效果，如图</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4-36</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所示。</a:t>
            </a:r>
            <a:endParaRPr lang="zh-CN" altLang="zh-CN" kern="100" dirty="0">
              <a:latin typeface="微软雅黑" panose="020B0503020204020204" pitchFamily="34" charset="-122"/>
              <a:ea typeface="微软雅黑" panose="020B0503020204020204" pitchFamily="34" charset="-122"/>
              <a:cs typeface="Times New Roman" panose="02020603050405020304" pitchFamily="18" charset="0"/>
            </a:endParaRPr>
          </a:p>
          <a:p>
            <a:pPr indent="153035" algn="just">
              <a:lnSpc>
                <a:spcPct val="150000"/>
              </a:lnSpc>
              <a:spcAft>
                <a:spcPts val="0"/>
              </a:spcAft>
            </a:pPr>
            <a:r>
              <a:rPr lang="zh-CN" altLang="zh-CN" sz="2400" b="1" kern="100" dirty="0">
                <a:latin typeface="微软雅黑" panose="020B0503020204020204" pitchFamily="34" charset="-122"/>
                <a:ea typeface="微软雅黑" panose="020B0503020204020204" pitchFamily="34" charset="-122"/>
                <a:cs typeface="宋体" panose="02010600030101010101" pitchFamily="2" charset="-122"/>
              </a:rPr>
              <a:t>难易指数</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 ★★★</a:t>
            </a:r>
            <a:endParaRPr lang="zh-CN" altLang="zh-CN"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7" name="图片 6"/>
          <p:cNvPicPr/>
          <p:nvPr/>
        </p:nvPicPr>
        <p:blipFill>
          <a:blip r:embed="rId3">
            <a:extLst>
              <a:ext uri="{28A0092B-C50C-407E-A947-70E740481C1C}">
                <a14:useLocalDpi xmlns:a14="http://schemas.microsoft.com/office/drawing/2010/main" val="0"/>
              </a:ext>
            </a:extLst>
          </a:blip>
          <a:srcRect/>
          <a:stretch>
            <a:fillRect/>
          </a:stretch>
        </p:blipFill>
        <p:spPr>
          <a:xfrm>
            <a:off x="2883233" y="3918953"/>
            <a:ext cx="4961356" cy="2529974"/>
          </a:xfrm>
          <a:prstGeom prst="rect">
            <a:avLst/>
          </a:prstGeom>
          <a:noFill/>
          <a:ln>
            <a:noFill/>
          </a:ln>
        </p:spPr>
      </p:pic>
      <p:sp>
        <p:nvSpPr>
          <p:cNvPr id="8" name="矩形 7"/>
          <p:cNvSpPr/>
          <p:nvPr/>
        </p:nvSpPr>
        <p:spPr>
          <a:xfrm>
            <a:off x="7292365" y="4930024"/>
            <a:ext cx="1524776" cy="501291"/>
          </a:xfrm>
          <a:prstGeom prst="rect">
            <a:avLst/>
          </a:prstGeom>
        </p:spPr>
        <p:txBody>
          <a:bodyPr wrap="none">
            <a:spAutoFit/>
          </a:bodyPr>
          <a:lstStyle/>
          <a:p>
            <a:pPr indent="609600" algn="ctr">
              <a:lnSpc>
                <a:spcPct val="150000"/>
              </a:lnSpc>
              <a:spcAft>
                <a:spcPts val="0"/>
              </a:spcAft>
            </a:pPr>
            <a:r>
              <a:rPr lang="zh-CN" altLang="zh-CN" sz="2000" kern="100" dirty="0">
                <a:latin typeface="Calibri" panose="020F0502020204030204" pitchFamily="34" charset="0"/>
                <a:ea typeface="宋体" panose="02010600030101010101" pitchFamily="2" charset="-122"/>
                <a:cs typeface="宋体" panose="02010600030101010101" pitchFamily="2" charset="-122"/>
              </a:rPr>
              <a:t>图</a:t>
            </a:r>
            <a:r>
              <a:rPr lang="en-US" altLang="zh-CN" sz="2000" kern="100" dirty="0">
                <a:latin typeface="Calibri" panose="020F0502020204030204" pitchFamily="34" charset="0"/>
                <a:ea typeface="宋体" panose="02010600030101010101" pitchFamily="2" charset="-122"/>
                <a:cs typeface="宋体" panose="02010600030101010101" pitchFamily="2" charset="-122"/>
              </a:rPr>
              <a:t>4-36</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9" name="等腰三角形 8"/>
          <p:cNvSpPr/>
          <p:nvPr/>
        </p:nvSpPr>
        <p:spPr>
          <a:xfrm rot="16200000">
            <a:off x="2253007" y="1595111"/>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199427035"/>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p:cNvSpPr/>
          <p:nvPr>
            <p:custDataLst>
              <p:tags r:id="rId1"/>
            </p:custDataLst>
          </p:nvPr>
        </p:nvSpPr>
        <p:spPr>
          <a:xfrm>
            <a:off x="2652293" y="272656"/>
            <a:ext cx="8962191" cy="2256920"/>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600"/>
          </a:p>
        </p:txBody>
      </p:sp>
      <p:grpSp>
        <p:nvGrpSpPr>
          <p:cNvPr id="2" name="组合 1"/>
          <p:cNvGrpSpPr/>
          <p:nvPr/>
        </p:nvGrpSpPr>
        <p:grpSpPr>
          <a:xfrm>
            <a:off x="96252" y="832818"/>
            <a:ext cx="1983941" cy="670333"/>
            <a:chOff x="194013" y="1879279"/>
            <a:chExt cx="1983941" cy="670333"/>
          </a:xfrm>
        </p:grpSpPr>
        <p:sp>
          <p:nvSpPr>
            <p:cNvPr id="3" name="矩形: 圆角 41"/>
            <p:cNvSpPr/>
            <p:nvPr/>
          </p:nvSpPr>
          <p:spPr>
            <a:xfrm>
              <a:off x="194013" y="2027709"/>
              <a:ext cx="1983941" cy="521903"/>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323311" y="1879279"/>
              <a:ext cx="1627369" cy="637675"/>
            </a:xfrm>
            <a:prstGeom prst="rect">
              <a:avLst/>
            </a:prstGeom>
          </p:spPr>
          <p:txBody>
            <a:bodyPr wrap="none">
              <a:spAutoFit/>
            </a:bodyPr>
            <a:lstStyle/>
            <a:p>
              <a:pPr algn="just">
                <a:lnSpc>
                  <a:spcPct val="150000"/>
                </a:lnSpc>
                <a:spcAft>
                  <a:spcPts val="0"/>
                </a:spcAft>
              </a:pPr>
              <a:r>
                <a:rPr lang="zh-CN" altLang="zh-CN" sz="2800" b="1" kern="100" dirty="0">
                  <a:solidFill>
                    <a:schemeClr val="bg1"/>
                  </a:solidFill>
                  <a:latin typeface="黑体" panose="02010609060101010101" pitchFamily="49" charset="-122"/>
                  <a:ea typeface="黑体" panose="02010609060101010101" pitchFamily="49" charset="-122"/>
                  <a:cs typeface="宋体" panose="02010600030101010101" pitchFamily="2" charset="-122"/>
                </a:rPr>
                <a:t>任务实施</a:t>
              </a:r>
              <a:endParaRPr lang="zh-CN" altLang="zh-CN" sz="2000" kern="100" dirty="0">
                <a:solidFill>
                  <a:schemeClr val="bg1"/>
                </a:solidFill>
                <a:effectLst/>
                <a:latin typeface="黑体" panose="02010609060101010101" pitchFamily="49" charset="-122"/>
                <a:ea typeface="黑体" panose="02010609060101010101" pitchFamily="49" charset="-122"/>
                <a:cs typeface="Times New Roman" panose="02020603050405020304" pitchFamily="18" charset="0"/>
              </a:endParaRPr>
            </a:p>
          </p:txBody>
        </p:sp>
      </p:grpSp>
      <p:sp>
        <p:nvSpPr>
          <p:cNvPr id="5" name="Rectangle 2"/>
          <p:cNvSpPr>
            <a:spLocks noChangeArrowheads="1"/>
          </p:cNvSpPr>
          <p:nvPr/>
        </p:nvSpPr>
        <p:spPr bwMode="auto">
          <a:xfrm>
            <a:off x="2556041" y="304210"/>
            <a:ext cx="9154696" cy="24929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indent="1066800"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1066800" algn="l" defTabSz="914400" rtl="0" eaLnBrk="0" fontAlgn="base" latinLnBrk="0" hangingPunct="0">
              <a:lnSpc>
                <a:spcPct val="100000"/>
              </a:lnSpc>
              <a:spcBef>
                <a:spcPct val="0"/>
              </a:spcBef>
              <a:spcAft>
                <a:spcPct val="0"/>
              </a:spcAft>
              <a:buClrTx/>
              <a:buSzTx/>
              <a:buFontTx/>
              <a:buNone/>
              <a:tabLst/>
            </a:pPr>
            <a:r>
              <a:rPr kumimoji="0" lang="zh-CN" altLang="zh-CN" sz="24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步骤</a:t>
            </a:r>
            <a:r>
              <a:rPr kumimoji="0" lang="en-US" altLang="zh-CN" sz="24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01</a:t>
            </a:r>
            <a:r>
              <a:rPr kumimoji="0" lang="zh-CN" altLang="en-US" sz="24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：启动</a:t>
            </a:r>
            <a:r>
              <a:rPr kumimoji="0" lang="en-US" altLang="zh-CN" sz="24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After Effects 2022</a:t>
            </a:r>
            <a:r>
              <a:rPr kumimoji="0" lang="zh-CN" altLang="en-US" sz="24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，在弹出的最上层对话框中，点击左侧“新建项目”命令，随后进入软件，进入后找到左侧“项目”栏，单击鼠标右键，在弹出的菜单中选择新建合成，将名称改为“星球旋转”， “宽度”为</a:t>
            </a:r>
            <a:r>
              <a:rPr kumimoji="0" lang="en-US" altLang="zh-CN" sz="24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1920px</a:t>
            </a:r>
            <a:r>
              <a:rPr kumimoji="0" lang="zh-CN" altLang="en-US" sz="24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、“高度”为</a:t>
            </a:r>
            <a:r>
              <a:rPr kumimoji="0" lang="en-US" altLang="zh-CN" sz="24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1080 px</a:t>
            </a:r>
            <a:r>
              <a:rPr kumimoji="0" lang="zh-CN" altLang="en-US" sz="24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、“帧速率”为</a:t>
            </a:r>
            <a:r>
              <a:rPr kumimoji="0" lang="en-US" altLang="zh-CN" sz="24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30</a:t>
            </a:r>
            <a:r>
              <a:rPr kumimoji="0" lang="zh-CN" altLang="en-US" sz="24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，“持续时间”为</a:t>
            </a:r>
            <a:r>
              <a:rPr kumimoji="0" lang="en-US" altLang="zh-CN" sz="24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15</a:t>
            </a:r>
            <a:r>
              <a:rPr kumimoji="0" lang="zh-CN" altLang="en-US" sz="24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秒，如图</a:t>
            </a:r>
            <a:r>
              <a:rPr kumimoji="0" lang="en-US" altLang="zh-CN" sz="24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4-37</a:t>
            </a:r>
            <a:r>
              <a:rPr kumimoji="0" lang="zh-CN" altLang="en-US" sz="24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所示。  </a:t>
            </a:r>
            <a:endParaRPr kumimoji="0" lang="zh-CN" altLang="en-US" sz="12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endParaRPr>
          </a:p>
          <a:p>
            <a:pPr marL="0" marR="0" lvl="0" indent="1066800" algn="l" defTabSz="914400" rtl="0" eaLnBrk="0" fontAlgn="base" latinLnBrk="0" hangingPunct="0">
              <a:lnSpc>
                <a:spcPct val="100000"/>
              </a:lnSpc>
              <a:spcBef>
                <a:spcPct val="0"/>
              </a:spcBef>
              <a:spcAft>
                <a:spcPct val="0"/>
              </a:spcAft>
              <a:buClrTx/>
              <a:buSzTx/>
              <a:buFontTx/>
              <a:buNone/>
              <a:tabLst/>
            </a:pPr>
            <a:endParaRPr kumimoji="0" lang="zh-CN" altLang="en-US" sz="3600" b="0" i="0" u="none" strike="noStrike" cap="none" normalizeH="0" baseline="0" dirty="0" smtClean="0">
              <a:ln>
                <a:noFill/>
              </a:ln>
              <a:solidFill>
                <a:schemeClr val="tx1"/>
              </a:solidFill>
              <a:effectLst/>
              <a:latin typeface="Arial" panose="020B0604020202020204" pitchFamily="34" charset="0"/>
            </a:endParaRPr>
          </a:p>
        </p:txBody>
      </p:sp>
      <p:pic>
        <p:nvPicPr>
          <p:cNvPr id="17409" name="图片 1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71535" y="2797200"/>
            <a:ext cx="3689685" cy="3359265"/>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3"/>
          <p:cNvSpPr>
            <a:spLocks noChangeArrowheads="1"/>
          </p:cNvSpPr>
          <p:nvPr/>
        </p:nvSpPr>
        <p:spPr bwMode="auto">
          <a:xfrm>
            <a:off x="0" y="355600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矩形 6"/>
          <p:cNvSpPr/>
          <p:nvPr/>
        </p:nvSpPr>
        <p:spPr>
          <a:xfrm>
            <a:off x="6150393" y="3973625"/>
            <a:ext cx="1452642" cy="507831"/>
          </a:xfrm>
          <a:prstGeom prst="rect">
            <a:avLst/>
          </a:prstGeom>
        </p:spPr>
        <p:txBody>
          <a:bodyPr wrap="none">
            <a:spAutoFit/>
          </a:bodyPr>
          <a:lstStyle/>
          <a:p>
            <a:pPr indent="609600" algn="ctr">
              <a:lnSpc>
                <a:spcPct val="150000"/>
              </a:lnSpc>
              <a:spcAft>
                <a:spcPts val="0"/>
              </a:spcAft>
            </a:pPr>
            <a:r>
              <a:rPr lang="zh-CN" altLang="zh-CN" kern="100" dirty="0">
                <a:latin typeface="Calibri" panose="020F0502020204030204" pitchFamily="34" charset="0"/>
                <a:ea typeface="宋体" panose="02010600030101010101" pitchFamily="2" charset="-122"/>
                <a:cs typeface="宋体" panose="02010600030101010101" pitchFamily="2" charset="-122"/>
              </a:rPr>
              <a:t>图</a:t>
            </a:r>
            <a:r>
              <a:rPr lang="en-US" altLang="zh-CN" kern="100" dirty="0">
                <a:latin typeface="Calibri" panose="020F0502020204030204" pitchFamily="34" charset="0"/>
                <a:ea typeface="宋体" panose="02010600030101010101" pitchFamily="2" charset="-122"/>
                <a:cs typeface="宋体" panose="02010600030101010101" pitchFamily="2" charset="-122"/>
              </a:rPr>
              <a:t>4-37</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10" name="等腰三角形 9"/>
          <p:cNvSpPr/>
          <p:nvPr/>
        </p:nvSpPr>
        <p:spPr>
          <a:xfrm rot="16200000">
            <a:off x="2253007" y="1178018"/>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760338656"/>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p:cNvSpPr/>
          <p:nvPr>
            <p:custDataLst>
              <p:tags r:id="rId1"/>
            </p:custDataLst>
          </p:nvPr>
        </p:nvSpPr>
        <p:spPr>
          <a:xfrm>
            <a:off x="2652293" y="400991"/>
            <a:ext cx="9347202" cy="2027373"/>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600"/>
          </a:p>
        </p:txBody>
      </p:sp>
      <p:grpSp>
        <p:nvGrpSpPr>
          <p:cNvPr id="2" name="组合 1"/>
          <p:cNvGrpSpPr/>
          <p:nvPr/>
        </p:nvGrpSpPr>
        <p:grpSpPr>
          <a:xfrm>
            <a:off x="96252" y="832818"/>
            <a:ext cx="1983941" cy="670333"/>
            <a:chOff x="194013" y="1879279"/>
            <a:chExt cx="1983941" cy="670333"/>
          </a:xfrm>
        </p:grpSpPr>
        <p:sp>
          <p:nvSpPr>
            <p:cNvPr id="3" name="矩形: 圆角 41"/>
            <p:cNvSpPr/>
            <p:nvPr/>
          </p:nvSpPr>
          <p:spPr>
            <a:xfrm>
              <a:off x="194013" y="2027709"/>
              <a:ext cx="1983941" cy="521903"/>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323311" y="1879279"/>
              <a:ext cx="1627369" cy="637675"/>
            </a:xfrm>
            <a:prstGeom prst="rect">
              <a:avLst/>
            </a:prstGeom>
          </p:spPr>
          <p:txBody>
            <a:bodyPr wrap="none">
              <a:spAutoFit/>
            </a:bodyPr>
            <a:lstStyle/>
            <a:p>
              <a:pPr algn="just">
                <a:lnSpc>
                  <a:spcPct val="150000"/>
                </a:lnSpc>
                <a:spcAft>
                  <a:spcPts val="0"/>
                </a:spcAft>
              </a:pPr>
              <a:r>
                <a:rPr lang="zh-CN" altLang="zh-CN" sz="2800" b="1" kern="100" dirty="0">
                  <a:solidFill>
                    <a:schemeClr val="bg1"/>
                  </a:solidFill>
                  <a:latin typeface="黑体" panose="02010609060101010101" pitchFamily="49" charset="-122"/>
                  <a:ea typeface="黑体" panose="02010609060101010101" pitchFamily="49" charset="-122"/>
                  <a:cs typeface="宋体" panose="02010600030101010101" pitchFamily="2" charset="-122"/>
                </a:rPr>
                <a:t>任务实施</a:t>
              </a:r>
              <a:endParaRPr lang="zh-CN" altLang="zh-CN" sz="2000" kern="100" dirty="0">
                <a:solidFill>
                  <a:schemeClr val="bg1"/>
                </a:solidFill>
                <a:effectLst/>
                <a:latin typeface="黑体" panose="02010609060101010101" pitchFamily="49" charset="-122"/>
                <a:ea typeface="黑体" panose="02010609060101010101" pitchFamily="49" charset="-122"/>
                <a:cs typeface="Times New Roman" panose="02020603050405020304" pitchFamily="18" charset="0"/>
              </a:endParaRPr>
            </a:p>
          </p:txBody>
        </p:sp>
      </p:grpSp>
      <p:sp>
        <p:nvSpPr>
          <p:cNvPr id="5" name="矩形 4"/>
          <p:cNvSpPr/>
          <p:nvPr/>
        </p:nvSpPr>
        <p:spPr>
          <a:xfrm>
            <a:off x="2662989" y="380600"/>
            <a:ext cx="9336506" cy="1884618"/>
          </a:xfrm>
          <a:prstGeom prst="rect">
            <a:avLst/>
          </a:prstGeom>
        </p:spPr>
        <p:txBody>
          <a:bodyPr wrap="square">
            <a:spAutoFit/>
          </a:bodyPr>
          <a:lstStyle/>
          <a:p>
            <a:pPr algn="just">
              <a:lnSpc>
                <a:spcPct val="150000"/>
              </a:lnSpc>
              <a:spcAft>
                <a:spcPts val="0"/>
              </a:spcAft>
            </a:pPr>
            <a:r>
              <a:rPr lang="zh-CN" altLang="zh-CN" sz="2000" kern="100" dirty="0">
                <a:latin typeface="微软雅黑" panose="020B0503020204020204" pitchFamily="34" charset="-122"/>
                <a:ea typeface="微软雅黑" panose="020B0503020204020204" pitchFamily="34" charset="-122"/>
                <a:cs typeface="宋体" panose="02010600030101010101" pitchFamily="2" charset="-122"/>
              </a:rPr>
              <a:t>步骤</a:t>
            </a:r>
            <a:r>
              <a:rPr lang="en-US" altLang="zh-CN" sz="2000" kern="100" dirty="0">
                <a:latin typeface="微软雅黑" panose="020B0503020204020204" pitchFamily="34" charset="-122"/>
                <a:ea typeface="微软雅黑" panose="020B0503020204020204" pitchFamily="34" charset="-122"/>
                <a:cs typeface="宋体" panose="02010600030101010101" pitchFamily="2" charset="-122"/>
              </a:rPr>
              <a:t>02</a:t>
            </a:r>
            <a:r>
              <a:rPr lang="zh-CN" altLang="zh-CN" sz="2000" kern="100" dirty="0">
                <a:latin typeface="微软雅黑" panose="020B0503020204020204" pitchFamily="34" charset="-122"/>
                <a:ea typeface="微软雅黑" panose="020B0503020204020204" pitchFamily="34" charset="-122"/>
                <a:cs typeface="宋体" panose="02010600030101010101" pitchFamily="2" charset="-122"/>
              </a:rPr>
              <a:t>：导入学习资源中的：素材</a:t>
            </a:r>
            <a:r>
              <a:rPr lang="en-US" altLang="zh-CN" sz="2000" kern="100" dirty="0">
                <a:latin typeface="微软雅黑" panose="020B0503020204020204" pitchFamily="34" charset="-122"/>
                <a:ea typeface="微软雅黑" panose="020B0503020204020204" pitchFamily="34" charset="-122"/>
                <a:cs typeface="宋体" panose="02010600030101010101" pitchFamily="2" charset="-122"/>
              </a:rPr>
              <a:t>&gt;</a:t>
            </a:r>
            <a:r>
              <a:rPr lang="zh-CN" altLang="zh-CN" sz="2000" kern="100" dirty="0">
                <a:latin typeface="微软雅黑" panose="020B0503020204020204" pitchFamily="34" charset="-122"/>
                <a:ea typeface="微软雅黑" panose="020B0503020204020204" pitchFamily="34" charset="-122"/>
                <a:cs typeface="宋体" panose="02010600030101010101" pitchFamily="2" charset="-122"/>
              </a:rPr>
              <a:t>太阳</a:t>
            </a:r>
            <a:r>
              <a:rPr lang="en-US" altLang="zh-CN" sz="2000" kern="100" dirty="0">
                <a:latin typeface="微软雅黑" panose="020B0503020204020204" pitchFamily="34" charset="-122"/>
                <a:ea typeface="微软雅黑" panose="020B0503020204020204" pitchFamily="34" charset="-122"/>
                <a:cs typeface="宋体" panose="02010600030101010101" pitchFamily="2" charset="-122"/>
              </a:rPr>
              <a:t>.png</a:t>
            </a:r>
            <a:r>
              <a:rPr lang="zh-CN" altLang="zh-CN" sz="2000" kern="100" dirty="0">
                <a:latin typeface="微软雅黑" panose="020B0503020204020204" pitchFamily="34" charset="-122"/>
                <a:ea typeface="微软雅黑" panose="020B0503020204020204" pitchFamily="34" charset="-122"/>
                <a:cs typeface="宋体" panose="02010600030101010101" pitchFamily="2" charset="-122"/>
              </a:rPr>
              <a:t>、地球</a:t>
            </a:r>
            <a:r>
              <a:rPr lang="en-US" altLang="zh-CN" sz="2000" kern="100" dirty="0">
                <a:latin typeface="微软雅黑" panose="020B0503020204020204" pitchFamily="34" charset="-122"/>
                <a:ea typeface="微软雅黑" panose="020B0503020204020204" pitchFamily="34" charset="-122"/>
                <a:cs typeface="宋体" panose="02010600030101010101" pitchFamily="2" charset="-122"/>
              </a:rPr>
              <a:t>.png</a:t>
            </a:r>
            <a:r>
              <a:rPr lang="zh-CN" altLang="zh-CN" sz="2000" kern="100" dirty="0">
                <a:latin typeface="微软雅黑" panose="020B0503020204020204" pitchFamily="34" charset="-122"/>
                <a:ea typeface="微软雅黑" panose="020B0503020204020204" pitchFamily="34" charset="-122"/>
                <a:cs typeface="宋体" panose="02010600030101010101" pitchFamily="2" charset="-122"/>
              </a:rPr>
              <a:t>、月亮</a:t>
            </a:r>
            <a:r>
              <a:rPr lang="en-US" altLang="zh-CN" sz="2000" kern="100" dirty="0">
                <a:latin typeface="微软雅黑" panose="020B0503020204020204" pitchFamily="34" charset="-122"/>
                <a:ea typeface="微软雅黑" panose="020B0503020204020204" pitchFamily="34" charset="-122"/>
                <a:cs typeface="宋体" panose="02010600030101010101" pitchFamily="2" charset="-122"/>
              </a:rPr>
              <a:t>.png</a:t>
            </a:r>
            <a:r>
              <a:rPr lang="zh-CN" altLang="zh-CN" sz="2000" kern="100" dirty="0">
                <a:latin typeface="微软雅黑" panose="020B0503020204020204" pitchFamily="34" charset="-122"/>
                <a:ea typeface="微软雅黑" panose="020B0503020204020204" pitchFamily="34" charset="-122"/>
                <a:cs typeface="宋体" panose="02010600030101010101" pitchFamily="2" charset="-122"/>
              </a:rPr>
              <a:t>”三个文件，然后将它们拖拽到“时间轴”面板中。随后点击“地球”文件，将“缩放”设置为</a:t>
            </a:r>
            <a:r>
              <a:rPr lang="en-US" altLang="zh-CN" sz="2000" kern="100" dirty="0">
                <a:latin typeface="微软雅黑" panose="020B0503020204020204" pitchFamily="34" charset="-122"/>
                <a:ea typeface="微软雅黑" panose="020B0503020204020204" pitchFamily="34" charset="-122"/>
                <a:cs typeface="宋体" panose="02010600030101010101" pitchFamily="2" charset="-122"/>
              </a:rPr>
              <a:t>(60.0%</a:t>
            </a:r>
            <a:r>
              <a:rPr lang="zh-CN" altLang="zh-CN" sz="2000" kern="100" dirty="0">
                <a:latin typeface="微软雅黑" panose="020B0503020204020204" pitchFamily="34" charset="-122"/>
                <a:ea typeface="微软雅黑" panose="020B0503020204020204" pitchFamily="34" charset="-122"/>
                <a:cs typeface="宋体" panose="02010600030101010101" pitchFamily="2" charset="-122"/>
              </a:rPr>
              <a:t>，</a:t>
            </a:r>
            <a:r>
              <a:rPr lang="en-US" altLang="zh-CN" sz="2000" kern="100" dirty="0">
                <a:latin typeface="微软雅黑" panose="020B0503020204020204" pitchFamily="34" charset="-122"/>
                <a:ea typeface="微软雅黑" panose="020B0503020204020204" pitchFamily="34" charset="-122"/>
                <a:cs typeface="宋体" panose="02010600030101010101" pitchFamily="2" charset="-122"/>
              </a:rPr>
              <a:t>60.0%)</a:t>
            </a:r>
            <a:r>
              <a:rPr lang="zh-CN" altLang="zh-CN" sz="2000" kern="100" dirty="0">
                <a:latin typeface="微软雅黑" panose="020B0503020204020204" pitchFamily="34" charset="-122"/>
                <a:ea typeface="微软雅黑" panose="020B0503020204020204" pitchFamily="34" charset="-122"/>
                <a:cs typeface="宋体" panose="02010600030101010101" pitchFamily="2" charset="-122"/>
              </a:rPr>
              <a:t>，随后点击“月亮”文件，将“缩放”设置为</a:t>
            </a:r>
            <a:r>
              <a:rPr lang="en-US" altLang="zh-CN" sz="2000" kern="100" dirty="0">
                <a:latin typeface="微软雅黑" panose="020B0503020204020204" pitchFamily="34" charset="-122"/>
                <a:ea typeface="微软雅黑" panose="020B0503020204020204" pitchFamily="34" charset="-122"/>
                <a:cs typeface="宋体" panose="02010600030101010101" pitchFamily="2" charset="-122"/>
              </a:rPr>
              <a:t>(21.0%</a:t>
            </a:r>
            <a:r>
              <a:rPr lang="zh-CN" altLang="zh-CN" sz="2000" kern="100" dirty="0">
                <a:latin typeface="微软雅黑" panose="020B0503020204020204" pitchFamily="34" charset="-122"/>
                <a:ea typeface="微软雅黑" panose="020B0503020204020204" pitchFamily="34" charset="-122"/>
                <a:cs typeface="宋体" panose="02010600030101010101" pitchFamily="2" charset="-122"/>
              </a:rPr>
              <a:t>，</a:t>
            </a:r>
            <a:r>
              <a:rPr lang="en-US" altLang="zh-CN" sz="2000" kern="100" dirty="0">
                <a:latin typeface="微软雅黑" panose="020B0503020204020204" pitchFamily="34" charset="-122"/>
                <a:ea typeface="微软雅黑" panose="020B0503020204020204" pitchFamily="34" charset="-122"/>
                <a:cs typeface="宋体" panose="02010600030101010101" pitchFamily="2" charset="-122"/>
              </a:rPr>
              <a:t>21.0%)</a:t>
            </a:r>
            <a:r>
              <a:rPr lang="zh-CN" altLang="zh-CN" sz="2000" kern="100" dirty="0">
                <a:latin typeface="微软雅黑" panose="020B0503020204020204" pitchFamily="34" charset="-122"/>
                <a:ea typeface="微软雅黑" panose="020B0503020204020204" pitchFamily="34" charset="-122"/>
                <a:cs typeface="宋体" panose="02010600030101010101" pitchFamily="2" charset="-122"/>
              </a:rPr>
              <a:t>如图</a:t>
            </a:r>
            <a:r>
              <a:rPr lang="en-US" altLang="zh-CN" sz="2000" kern="100" dirty="0">
                <a:latin typeface="微软雅黑" panose="020B0503020204020204" pitchFamily="34" charset="-122"/>
                <a:ea typeface="微软雅黑" panose="020B0503020204020204" pitchFamily="34" charset="-122"/>
                <a:cs typeface="宋体" panose="02010600030101010101" pitchFamily="2" charset="-122"/>
              </a:rPr>
              <a:t>4-38</a:t>
            </a:r>
            <a:r>
              <a:rPr lang="zh-CN" altLang="zh-CN" sz="2000" kern="100" dirty="0">
                <a:latin typeface="微软雅黑" panose="020B0503020204020204" pitchFamily="34" charset="-122"/>
                <a:ea typeface="微软雅黑" panose="020B0503020204020204" pitchFamily="34" charset="-122"/>
                <a:cs typeface="宋体" panose="02010600030101010101" pitchFamily="2" charset="-122"/>
              </a:rPr>
              <a:t>所示。</a:t>
            </a:r>
            <a:endPar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7" name="图片 6"/>
          <p:cNvPicPr/>
          <p:nvPr/>
        </p:nvPicPr>
        <p:blipFill>
          <a:blip r:embed="rId3">
            <a:extLst>
              <a:ext uri="{28A0092B-C50C-407E-A947-70E740481C1C}">
                <a14:useLocalDpi xmlns:a14="http://schemas.microsoft.com/office/drawing/2010/main" val="0"/>
              </a:ext>
            </a:extLst>
          </a:blip>
          <a:srcRect/>
          <a:stretch>
            <a:fillRect/>
          </a:stretch>
        </p:blipFill>
        <p:spPr>
          <a:xfrm>
            <a:off x="2979486" y="3105986"/>
            <a:ext cx="8634997" cy="2011446"/>
          </a:xfrm>
          <a:prstGeom prst="rect">
            <a:avLst/>
          </a:prstGeom>
          <a:noFill/>
          <a:ln>
            <a:noFill/>
          </a:ln>
        </p:spPr>
      </p:pic>
      <p:sp>
        <p:nvSpPr>
          <p:cNvPr id="8" name="矩形 7"/>
          <p:cNvSpPr/>
          <p:nvPr/>
        </p:nvSpPr>
        <p:spPr>
          <a:xfrm>
            <a:off x="5995321" y="5280578"/>
            <a:ext cx="1452642" cy="507831"/>
          </a:xfrm>
          <a:prstGeom prst="rect">
            <a:avLst/>
          </a:prstGeom>
        </p:spPr>
        <p:txBody>
          <a:bodyPr wrap="none">
            <a:spAutoFit/>
          </a:bodyPr>
          <a:lstStyle/>
          <a:p>
            <a:pPr indent="609600" algn="ctr">
              <a:lnSpc>
                <a:spcPct val="150000"/>
              </a:lnSpc>
              <a:spcAft>
                <a:spcPts val="0"/>
              </a:spcAft>
            </a:pPr>
            <a:r>
              <a:rPr lang="zh-CN" altLang="zh-CN" kern="100" dirty="0">
                <a:latin typeface="Calibri" panose="020F0502020204030204" pitchFamily="34" charset="0"/>
                <a:ea typeface="宋体" panose="02010600030101010101" pitchFamily="2" charset="-122"/>
                <a:cs typeface="宋体" panose="02010600030101010101" pitchFamily="2" charset="-122"/>
              </a:rPr>
              <a:t>图</a:t>
            </a:r>
            <a:r>
              <a:rPr lang="en-US" altLang="zh-CN" kern="100" dirty="0">
                <a:latin typeface="Calibri" panose="020F0502020204030204" pitchFamily="34" charset="0"/>
                <a:ea typeface="宋体" panose="02010600030101010101" pitchFamily="2" charset="-122"/>
                <a:cs typeface="宋体" panose="02010600030101010101" pitchFamily="2" charset="-122"/>
              </a:rPr>
              <a:t>4-38</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9" name="等腰三角形 8"/>
          <p:cNvSpPr/>
          <p:nvPr/>
        </p:nvSpPr>
        <p:spPr>
          <a:xfrm rot="16200000">
            <a:off x="2253007" y="1210102"/>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643294699"/>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p:cNvSpPr/>
          <p:nvPr>
            <p:custDataLst>
              <p:tags r:id="rId1"/>
            </p:custDataLst>
          </p:nvPr>
        </p:nvSpPr>
        <p:spPr>
          <a:xfrm>
            <a:off x="2652293" y="400991"/>
            <a:ext cx="9347202" cy="1872435"/>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600"/>
          </a:p>
        </p:txBody>
      </p:sp>
      <p:grpSp>
        <p:nvGrpSpPr>
          <p:cNvPr id="2" name="组合 1"/>
          <p:cNvGrpSpPr/>
          <p:nvPr/>
        </p:nvGrpSpPr>
        <p:grpSpPr>
          <a:xfrm>
            <a:off x="96252" y="832818"/>
            <a:ext cx="1983941" cy="670333"/>
            <a:chOff x="194013" y="1879279"/>
            <a:chExt cx="1983941" cy="670333"/>
          </a:xfrm>
        </p:grpSpPr>
        <p:sp>
          <p:nvSpPr>
            <p:cNvPr id="3" name="矩形: 圆角 41"/>
            <p:cNvSpPr/>
            <p:nvPr/>
          </p:nvSpPr>
          <p:spPr>
            <a:xfrm>
              <a:off x="194013" y="2027709"/>
              <a:ext cx="1983941" cy="521903"/>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323311" y="1879279"/>
              <a:ext cx="1627369" cy="637675"/>
            </a:xfrm>
            <a:prstGeom prst="rect">
              <a:avLst/>
            </a:prstGeom>
          </p:spPr>
          <p:txBody>
            <a:bodyPr wrap="none">
              <a:spAutoFit/>
            </a:bodyPr>
            <a:lstStyle/>
            <a:p>
              <a:pPr algn="just">
                <a:lnSpc>
                  <a:spcPct val="150000"/>
                </a:lnSpc>
                <a:spcAft>
                  <a:spcPts val="0"/>
                </a:spcAft>
              </a:pPr>
              <a:r>
                <a:rPr lang="zh-CN" altLang="zh-CN" sz="2800" b="1" kern="100" dirty="0">
                  <a:solidFill>
                    <a:schemeClr val="bg1"/>
                  </a:solidFill>
                  <a:latin typeface="黑体" panose="02010609060101010101" pitchFamily="49" charset="-122"/>
                  <a:ea typeface="黑体" panose="02010609060101010101" pitchFamily="49" charset="-122"/>
                  <a:cs typeface="宋体" panose="02010600030101010101" pitchFamily="2" charset="-122"/>
                </a:rPr>
                <a:t>任务实施</a:t>
              </a:r>
              <a:endParaRPr lang="zh-CN" altLang="zh-CN" sz="2000" kern="100" dirty="0">
                <a:solidFill>
                  <a:schemeClr val="bg1"/>
                </a:solidFill>
                <a:effectLst/>
                <a:latin typeface="黑体" panose="02010609060101010101" pitchFamily="49" charset="-122"/>
                <a:ea typeface="黑体" panose="02010609060101010101" pitchFamily="49" charset="-122"/>
                <a:cs typeface="Times New Roman" panose="02020603050405020304" pitchFamily="18" charset="0"/>
              </a:endParaRPr>
            </a:p>
          </p:txBody>
        </p:sp>
      </p:grpSp>
      <p:sp>
        <p:nvSpPr>
          <p:cNvPr id="5" name="矩形 4"/>
          <p:cNvSpPr/>
          <p:nvPr/>
        </p:nvSpPr>
        <p:spPr>
          <a:xfrm>
            <a:off x="2662989" y="380600"/>
            <a:ext cx="9336506" cy="1892826"/>
          </a:xfrm>
          <a:prstGeom prst="rect">
            <a:avLst/>
          </a:prstGeom>
        </p:spPr>
        <p:txBody>
          <a:bodyPr wrap="square">
            <a:spAutoFit/>
          </a:bodyPr>
          <a:lstStyle/>
          <a:p>
            <a:pPr algn="just">
              <a:lnSpc>
                <a:spcPct val="150000"/>
              </a:lnSpc>
            </a:pPr>
            <a:r>
              <a:rPr lang="zh-CN" altLang="zh-CN" sz="2000" dirty="0"/>
              <a:t>步骤</a:t>
            </a:r>
            <a:r>
              <a:rPr lang="en-US" altLang="zh-CN" sz="2000" dirty="0"/>
              <a:t>03</a:t>
            </a:r>
            <a:r>
              <a:rPr lang="zh-CN" altLang="zh-CN" sz="2000" dirty="0"/>
              <a:t>：随后选择“月亮”素材，随后点击软件上方“工具”面板中的 “</a:t>
            </a:r>
            <a:r>
              <a:rPr lang="zh-CN" altLang="zh-CN" sz="2000" dirty="0" smtClean="0"/>
              <a:t>向</a:t>
            </a:r>
            <a:r>
              <a:rPr lang="zh-CN" altLang="zh-CN" sz="2000" dirty="0"/>
              <a:t>后平移</a:t>
            </a:r>
            <a:r>
              <a:rPr lang="en-US" altLang="zh-CN" sz="2000" dirty="0"/>
              <a:t>(</a:t>
            </a:r>
            <a:r>
              <a:rPr lang="zh-CN" altLang="zh-CN" sz="2000" dirty="0"/>
              <a:t>锚点</a:t>
            </a:r>
            <a:r>
              <a:rPr lang="en-US" altLang="zh-CN" sz="2000" dirty="0"/>
              <a:t>)</a:t>
            </a:r>
            <a:r>
              <a:rPr lang="zh-CN" altLang="zh-CN" sz="2000" dirty="0"/>
              <a:t>工具”图标</a:t>
            </a:r>
            <a:r>
              <a:rPr lang="zh-CN" altLang="zh-CN" sz="2000" dirty="0" smtClean="0"/>
              <a:t>为</a:t>
            </a:r>
            <a:r>
              <a:rPr lang="en-US" altLang="zh-CN" sz="2000" dirty="0" smtClean="0"/>
              <a:t>      </a:t>
            </a:r>
            <a:r>
              <a:rPr lang="zh-CN" altLang="zh-CN" sz="2000" dirty="0" smtClean="0"/>
              <a:t>此</a:t>
            </a:r>
            <a:r>
              <a:rPr lang="zh-CN" altLang="zh-CN" sz="2000" dirty="0"/>
              <a:t>时在监视器中，“月球”上的中心会出现圆形的“锚点”，单击锚点然后拖动至“地球”的中心位置，如图</a:t>
            </a:r>
            <a:r>
              <a:rPr lang="en-US" altLang="zh-CN" sz="2000" dirty="0"/>
              <a:t>4-39</a:t>
            </a:r>
            <a:r>
              <a:rPr lang="zh-CN" altLang="zh-CN" sz="2000" dirty="0"/>
              <a:t>所示。</a:t>
            </a:r>
          </a:p>
          <a:p>
            <a:pPr algn="just">
              <a:lnSpc>
                <a:spcPct val="150000"/>
              </a:lnSpc>
              <a:spcAft>
                <a:spcPts val="0"/>
              </a:spcAft>
            </a:pPr>
            <a:endParaRPr lang="zh-CN" altLang="zh-CN"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9" name="图片 8"/>
          <p:cNvPicPr/>
          <p:nvPr/>
        </p:nvPicPr>
        <p:blipFill>
          <a:blip r:embed="rId3">
            <a:extLst>
              <a:ext uri="{28A0092B-C50C-407E-A947-70E740481C1C}">
                <a14:useLocalDpi xmlns:a14="http://schemas.microsoft.com/office/drawing/2010/main" val="0"/>
              </a:ext>
            </a:extLst>
          </a:blip>
          <a:srcRect/>
          <a:stretch>
            <a:fillRect/>
          </a:stretch>
        </p:blipFill>
        <p:spPr>
          <a:xfrm>
            <a:off x="5320179" y="992905"/>
            <a:ext cx="298450" cy="317500"/>
          </a:xfrm>
          <a:prstGeom prst="rect">
            <a:avLst/>
          </a:prstGeom>
          <a:noFill/>
          <a:ln>
            <a:noFill/>
          </a:ln>
        </p:spPr>
      </p:pic>
      <p:pic>
        <p:nvPicPr>
          <p:cNvPr id="10" name="图片 9"/>
          <p:cNvPicPr/>
          <p:nvPr/>
        </p:nvPicPr>
        <p:blipFill>
          <a:blip r:embed="rId4">
            <a:extLst>
              <a:ext uri="{28A0092B-C50C-407E-A947-70E740481C1C}">
                <a14:useLocalDpi xmlns:a14="http://schemas.microsoft.com/office/drawing/2010/main" val="0"/>
              </a:ext>
            </a:extLst>
          </a:blip>
          <a:srcRect/>
          <a:stretch>
            <a:fillRect/>
          </a:stretch>
        </p:blipFill>
        <p:spPr>
          <a:xfrm>
            <a:off x="3382671" y="2500149"/>
            <a:ext cx="6344987" cy="3102983"/>
          </a:xfrm>
          <a:prstGeom prst="rect">
            <a:avLst/>
          </a:prstGeom>
          <a:noFill/>
          <a:ln>
            <a:noFill/>
          </a:ln>
        </p:spPr>
      </p:pic>
      <p:sp>
        <p:nvSpPr>
          <p:cNvPr id="11" name="矩形 10"/>
          <p:cNvSpPr/>
          <p:nvPr/>
        </p:nvSpPr>
        <p:spPr>
          <a:xfrm>
            <a:off x="5159609" y="5829855"/>
            <a:ext cx="1452642" cy="507831"/>
          </a:xfrm>
          <a:prstGeom prst="rect">
            <a:avLst/>
          </a:prstGeom>
        </p:spPr>
        <p:txBody>
          <a:bodyPr wrap="none">
            <a:spAutoFit/>
          </a:bodyPr>
          <a:lstStyle/>
          <a:p>
            <a:pPr indent="609600" algn="ctr">
              <a:lnSpc>
                <a:spcPct val="150000"/>
              </a:lnSpc>
              <a:spcAft>
                <a:spcPts val="0"/>
              </a:spcAft>
            </a:pPr>
            <a:r>
              <a:rPr lang="zh-CN" altLang="zh-CN" kern="100" dirty="0">
                <a:latin typeface="Calibri" panose="020F0502020204030204" pitchFamily="34" charset="0"/>
                <a:ea typeface="宋体" panose="02010600030101010101" pitchFamily="2" charset="-122"/>
                <a:cs typeface="宋体" panose="02010600030101010101" pitchFamily="2" charset="-122"/>
              </a:rPr>
              <a:t>图</a:t>
            </a:r>
            <a:r>
              <a:rPr lang="en-US" altLang="zh-CN" kern="100" dirty="0">
                <a:latin typeface="Calibri" panose="020F0502020204030204" pitchFamily="34" charset="0"/>
                <a:ea typeface="宋体" panose="02010600030101010101" pitchFamily="2" charset="-122"/>
                <a:cs typeface="宋体" panose="02010600030101010101" pitchFamily="2" charset="-122"/>
              </a:rPr>
              <a:t>4-39</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12" name="等腰三角形 11"/>
          <p:cNvSpPr/>
          <p:nvPr/>
        </p:nvSpPr>
        <p:spPr>
          <a:xfrm rot="16200000">
            <a:off x="2253007" y="1178018"/>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309536880"/>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6252" y="832818"/>
            <a:ext cx="1983941" cy="670333"/>
            <a:chOff x="194013" y="1879279"/>
            <a:chExt cx="1983941" cy="670333"/>
          </a:xfrm>
        </p:grpSpPr>
        <p:sp>
          <p:nvSpPr>
            <p:cNvPr id="3" name="矩形: 圆角 41"/>
            <p:cNvSpPr/>
            <p:nvPr/>
          </p:nvSpPr>
          <p:spPr>
            <a:xfrm>
              <a:off x="194013" y="2027709"/>
              <a:ext cx="1983941" cy="521903"/>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323311" y="1879279"/>
              <a:ext cx="1627369" cy="637675"/>
            </a:xfrm>
            <a:prstGeom prst="rect">
              <a:avLst/>
            </a:prstGeom>
          </p:spPr>
          <p:txBody>
            <a:bodyPr wrap="none">
              <a:spAutoFit/>
            </a:bodyPr>
            <a:lstStyle/>
            <a:p>
              <a:pPr algn="just">
                <a:lnSpc>
                  <a:spcPct val="150000"/>
                </a:lnSpc>
                <a:spcAft>
                  <a:spcPts val="0"/>
                </a:spcAft>
              </a:pPr>
              <a:r>
                <a:rPr lang="zh-CN" altLang="zh-CN" sz="2800" b="1" kern="100" dirty="0">
                  <a:solidFill>
                    <a:schemeClr val="bg1"/>
                  </a:solidFill>
                  <a:latin typeface="黑体" panose="02010609060101010101" pitchFamily="49" charset="-122"/>
                  <a:ea typeface="黑体" panose="02010609060101010101" pitchFamily="49" charset="-122"/>
                  <a:cs typeface="宋体" panose="02010600030101010101" pitchFamily="2" charset="-122"/>
                </a:rPr>
                <a:t>任务实施</a:t>
              </a:r>
              <a:endParaRPr lang="zh-CN" altLang="zh-CN" sz="2000" kern="100" dirty="0">
                <a:solidFill>
                  <a:schemeClr val="bg1"/>
                </a:solidFill>
                <a:effectLst/>
                <a:latin typeface="黑体" panose="02010609060101010101" pitchFamily="49" charset="-122"/>
                <a:ea typeface="黑体" panose="02010609060101010101" pitchFamily="49" charset="-122"/>
                <a:cs typeface="Times New Roman" panose="02020603050405020304" pitchFamily="18" charset="0"/>
              </a:endParaRPr>
            </a:p>
          </p:txBody>
        </p:sp>
      </p:grpSp>
      <p:sp>
        <p:nvSpPr>
          <p:cNvPr id="5" name="圆角矩形 4"/>
          <p:cNvSpPr/>
          <p:nvPr>
            <p:custDataLst>
              <p:tags r:id="rId1"/>
            </p:custDataLst>
          </p:nvPr>
        </p:nvSpPr>
        <p:spPr>
          <a:xfrm>
            <a:off x="2652293" y="400991"/>
            <a:ext cx="9347202" cy="1283875"/>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600"/>
          </a:p>
        </p:txBody>
      </p:sp>
      <p:sp>
        <p:nvSpPr>
          <p:cNvPr id="6" name="矩形 5"/>
          <p:cNvSpPr/>
          <p:nvPr/>
        </p:nvSpPr>
        <p:spPr>
          <a:xfrm>
            <a:off x="2652292" y="482241"/>
            <a:ext cx="9176541" cy="962956"/>
          </a:xfrm>
          <a:prstGeom prst="rect">
            <a:avLst/>
          </a:prstGeom>
        </p:spPr>
        <p:txBody>
          <a:bodyPr wrap="square">
            <a:spAutoFit/>
          </a:bodyPr>
          <a:lstStyle/>
          <a:p>
            <a:pPr algn="just">
              <a:lnSpc>
                <a:spcPct val="150000"/>
              </a:lnSpc>
              <a:spcAft>
                <a:spcPts val="0"/>
              </a:spcAft>
            </a:pPr>
            <a:r>
              <a:rPr lang="zh-CN" altLang="zh-CN" sz="2000" kern="100" dirty="0">
                <a:latin typeface="微软雅黑" panose="020B0503020204020204" pitchFamily="34" charset="-122"/>
                <a:ea typeface="微软雅黑" panose="020B0503020204020204" pitchFamily="34" charset="-122"/>
                <a:cs typeface="宋体" panose="02010600030101010101" pitchFamily="2" charset="-122"/>
              </a:rPr>
              <a:t>步骤</a:t>
            </a:r>
            <a:r>
              <a:rPr lang="en-US" altLang="zh-CN" sz="2000" kern="100" dirty="0">
                <a:latin typeface="微软雅黑" panose="020B0503020204020204" pitchFamily="34" charset="-122"/>
                <a:ea typeface="微软雅黑" panose="020B0503020204020204" pitchFamily="34" charset="-122"/>
                <a:cs typeface="宋体" panose="02010600030101010101" pitchFamily="2" charset="-122"/>
              </a:rPr>
              <a:t>04</a:t>
            </a:r>
            <a:r>
              <a:rPr lang="zh-CN" altLang="zh-CN" sz="2000" kern="100" dirty="0">
                <a:latin typeface="微软雅黑" panose="020B0503020204020204" pitchFamily="34" charset="-122"/>
                <a:ea typeface="微软雅黑" panose="020B0503020204020204" pitchFamily="34" charset="-122"/>
                <a:cs typeface="宋体" panose="02010600030101010101" pitchFamily="2" charset="-122"/>
              </a:rPr>
              <a:t>：为“月亮”图层的“旋转”属性设置关键帧，在第</a:t>
            </a:r>
            <a:r>
              <a:rPr lang="en-US" altLang="zh-CN" sz="2000" kern="100" dirty="0">
                <a:latin typeface="微软雅黑" panose="020B0503020204020204" pitchFamily="34" charset="-122"/>
                <a:ea typeface="微软雅黑" panose="020B0503020204020204" pitchFamily="34" charset="-122"/>
                <a:cs typeface="宋体" panose="02010600030101010101" pitchFamily="2" charset="-122"/>
              </a:rPr>
              <a:t>0</a:t>
            </a:r>
            <a:r>
              <a:rPr lang="zh-CN" altLang="zh-CN" sz="2000" kern="100" dirty="0">
                <a:latin typeface="微软雅黑" panose="020B0503020204020204" pitchFamily="34" charset="-122"/>
                <a:ea typeface="微软雅黑" panose="020B0503020204020204" pitchFamily="34" charset="-122"/>
                <a:cs typeface="宋体" panose="02010600030101010101" pitchFamily="2" charset="-122"/>
              </a:rPr>
              <a:t>秒激活关键帧按钮，随后在第</a:t>
            </a:r>
            <a:r>
              <a:rPr lang="en-US" altLang="zh-CN" sz="2000" kern="100" dirty="0">
                <a:latin typeface="微软雅黑" panose="020B0503020204020204" pitchFamily="34" charset="-122"/>
                <a:ea typeface="微软雅黑" panose="020B0503020204020204" pitchFamily="34" charset="-122"/>
                <a:cs typeface="宋体" panose="02010600030101010101" pitchFamily="2" charset="-122"/>
              </a:rPr>
              <a:t>10</a:t>
            </a:r>
            <a:r>
              <a:rPr lang="zh-CN" altLang="zh-CN" sz="2000" kern="100" dirty="0">
                <a:latin typeface="微软雅黑" panose="020B0503020204020204" pitchFamily="34" charset="-122"/>
                <a:ea typeface="微软雅黑" panose="020B0503020204020204" pitchFamily="34" charset="-122"/>
                <a:cs typeface="宋体" panose="02010600030101010101" pitchFamily="2" charset="-122"/>
              </a:rPr>
              <a:t>秒处将“旋转”的属性设置为</a:t>
            </a:r>
            <a:r>
              <a:rPr lang="en-US" altLang="zh-CN" sz="2000" kern="100" dirty="0">
                <a:latin typeface="微软雅黑" panose="020B0503020204020204" pitchFamily="34" charset="-122"/>
                <a:ea typeface="微软雅黑" panose="020B0503020204020204" pitchFamily="34" charset="-122"/>
                <a:cs typeface="宋体" panose="02010600030101010101" pitchFamily="2" charset="-122"/>
              </a:rPr>
              <a:t>(5</a:t>
            </a:r>
            <a:r>
              <a:rPr lang="zh-CN" altLang="zh-CN" sz="2000" kern="100" dirty="0">
                <a:latin typeface="微软雅黑" panose="020B0503020204020204" pitchFamily="34" charset="-122"/>
                <a:ea typeface="微软雅黑" panose="020B0503020204020204" pitchFamily="34" charset="-122"/>
                <a:cs typeface="宋体" panose="02010600030101010101" pitchFamily="2" charset="-122"/>
              </a:rPr>
              <a:t>×</a:t>
            </a:r>
            <a:r>
              <a:rPr lang="en-US" altLang="zh-CN" sz="2000" kern="100" dirty="0">
                <a:latin typeface="微软雅黑" panose="020B0503020204020204" pitchFamily="34" charset="-122"/>
                <a:ea typeface="微软雅黑" panose="020B0503020204020204" pitchFamily="34" charset="-122"/>
                <a:cs typeface="宋体" panose="02010600030101010101" pitchFamily="2" charset="-122"/>
              </a:rPr>
              <a:t>+0.0</a:t>
            </a:r>
            <a:r>
              <a:rPr lang="zh-CN" altLang="zh-CN" sz="2000" kern="100" dirty="0">
                <a:latin typeface="微软雅黑" panose="020B0503020204020204" pitchFamily="34" charset="-122"/>
                <a:ea typeface="微软雅黑" panose="020B0503020204020204" pitchFamily="34" charset="-122"/>
                <a:cs typeface="宋体" panose="02010600030101010101" pitchFamily="2" charset="-122"/>
              </a:rPr>
              <a:t>°</a:t>
            </a:r>
            <a:r>
              <a:rPr lang="en-US" altLang="zh-CN" sz="2000" kern="100" dirty="0">
                <a:latin typeface="微软雅黑" panose="020B0503020204020204" pitchFamily="34" charset="-122"/>
                <a:ea typeface="微软雅黑" panose="020B0503020204020204" pitchFamily="34" charset="-122"/>
                <a:cs typeface="宋体" panose="02010600030101010101" pitchFamily="2" charset="-122"/>
              </a:rPr>
              <a:t>)</a:t>
            </a:r>
            <a:r>
              <a:rPr lang="zh-CN" altLang="zh-CN" sz="2000" kern="100" dirty="0">
                <a:latin typeface="微软雅黑" panose="020B0503020204020204" pitchFamily="34" charset="-122"/>
                <a:ea typeface="微软雅黑" panose="020B0503020204020204" pitchFamily="34" charset="-122"/>
                <a:cs typeface="宋体" panose="02010600030101010101" pitchFamily="2" charset="-122"/>
              </a:rPr>
              <a:t>，如图</a:t>
            </a:r>
            <a:r>
              <a:rPr lang="en-US" altLang="zh-CN" sz="2000" kern="100" dirty="0">
                <a:latin typeface="微软雅黑" panose="020B0503020204020204" pitchFamily="34" charset="-122"/>
                <a:ea typeface="微软雅黑" panose="020B0503020204020204" pitchFamily="34" charset="-122"/>
                <a:cs typeface="宋体" panose="02010600030101010101" pitchFamily="2" charset="-122"/>
              </a:rPr>
              <a:t>4-40</a:t>
            </a:r>
            <a:r>
              <a:rPr lang="zh-CN" altLang="zh-CN" sz="2000" kern="100" dirty="0">
                <a:latin typeface="微软雅黑" panose="020B0503020204020204" pitchFamily="34" charset="-122"/>
                <a:ea typeface="微软雅黑" panose="020B0503020204020204" pitchFamily="34" charset="-122"/>
                <a:cs typeface="宋体" panose="02010600030101010101" pitchFamily="2" charset="-122"/>
              </a:rPr>
              <a:t>所示。</a:t>
            </a:r>
            <a:endPar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7" name="图片 6"/>
          <p:cNvPicPr/>
          <p:nvPr/>
        </p:nvPicPr>
        <p:blipFill>
          <a:blip r:embed="rId4" cstate="print">
            <a:extLst>
              <a:ext uri="{28A0092B-C50C-407E-A947-70E740481C1C}">
                <a14:useLocalDpi xmlns:a14="http://schemas.microsoft.com/office/drawing/2010/main" val="0"/>
              </a:ext>
            </a:extLst>
          </a:blip>
          <a:srcRect/>
          <a:stretch>
            <a:fillRect/>
          </a:stretch>
        </p:blipFill>
        <p:spPr>
          <a:xfrm>
            <a:off x="2652292" y="1953459"/>
            <a:ext cx="8394365" cy="1928730"/>
          </a:xfrm>
          <a:prstGeom prst="rect">
            <a:avLst/>
          </a:prstGeom>
          <a:noFill/>
          <a:ln>
            <a:noFill/>
          </a:ln>
        </p:spPr>
      </p:pic>
      <p:sp>
        <p:nvSpPr>
          <p:cNvPr id="8" name="矩形 7"/>
          <p:cNvSpPr/>
          <p:nvPr/>
        </p:nvSpPr>
        <p:spPr>
          <a:xfrm>
            <a:off x="10546853" y="2663908"/>
            <a:ext cx="1452642" cy="507831"/>
          </a:xfrm>
          <a:prstGeom prst="rect">
            <a:avLst/>
          </a:prstGeom>
        </p:spPr>
        <p:txBody>
          <a:bodyPr wrap="none">
            <a:spAutoFit/>
          </a:bodyPr>
          <a:lstStyle/>
          <a:p>
            <a:pPr indent="609600" algn="ctr">
              <a:lnSpc>
                <a:spcPct val="150000"/>
              </a:lnSpc>
              <a:spcAft>
                <a:spcPts val="0"/>
              </a:spcAft>
            </a:pPr>
            <a:r>
              <a:rPr lang="zh-CN" altLang="zh-CN" kern="100" dirty="0">
                <a:latin typeface="Calibri" panose="020F0502020204030204" pitchFamily="34" charset="0"/>
                <a:ea typeface="宋体" panose="02010600030101010101" pitchFamily="2" charset="-122"/>
                <a:cs typeface="宋体" panose="02010600030101010101" pitchFamily="2" charset="-122"/>
              </a:rPr>
              <a:t>图</a:t>
            </a:r>
            <a:r>
              <a:rPr lang="en-US" altLang="zh-CN" kern="100" dirty="0">
                <a:latin typeface="Calibri" panose="020F0502020204030204" pitchFamily="34" charset="0"/>
                <a:ea typeface="宋体" panose="02010600030101010101" pitchFamily="2" charset="-122"/>
                <a:cs typeface="宋体" panose="02010600030101010101" pitchFamily="2" charset="-122"/>
              </a:rPr>
              <a:t>4-40</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grpSp>
        <p:nvGrpSpPr>
          <p:cNvPr id="11" name="组合 10"/>
          <p:cNvGrpSpPr/>
          <p:nvPr/>
        </p:nvGrpSpPr>
        <p:grpSpPr>
          <a:xfrm>
            <a:off x="2652293" y="4487666"/>
            <a:ext cx="9347202" cy="1283875"/>
            <a:chOff x="2652293" y="3605349"/>
            <a:chExt cx="9347202" cy="1283875"/>
          </a:xfrm>
        </p:grpSpPr>
        <p:sp>
          <p:nvSpPr>
            <p:cNvPr id="10" name="圆角矩形 9"/>
            <p:cNvSpPr/>
            <p:nvPr>
              <p:custDataLst>
                <p:tags r:id="rId2"/>
              </p:custDataLst>
            </p:nvPr>
          </p:nvSpPr>
          <p:spPr>
            <a:xfrm>
              <a:off x="2652293" y="3605349"/>
              <a:ext cx="9347202" cy="1283875"/>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600"/>
            </a:p>
          </p:txBody>
        </p:sp>
        <p:sp>
          <p:nvSpPr>
            <p:cNvPr id="9" name="矩形 8"/>
            <p:cNvSpPr/>
            <p:nvPr/>
          </p:nvSpPr>
          <p:spPr>
            <a:xfrm>
              <a:off x="2784973" y="3605349"/>
              <a:ext cx="9043860" cy="961289"/>
            </a:xfrm>
            <a:prstGeom prst="rect">
              <a:avLst/>
            </a:prstGeom>
          </p:spPr>
          <p:txBody>
            <a:bodyPr wrap="square">
              <a:spAutoFit/>
            </a:bodyPr>
            <a:lstStyle/>
            <a:p>
              <a:pPr algn="just">
                <a:lnSpc>
                  <a:spcPct val="150000"/>
                </a:lnSpc>
                <a:spcAft>
                  <a:spcPts val="0"/>
                </a:spcAft>
              </a:pPr>
              <a:r>
                <a:rPr lang="zh-CN" altLang="zh-CN" sz="2000" kern="100" dirty="0">
                  <a:latin typeface="微软雅黑" panose="020B0503020204020204" pitchFamily="34" charset="-122"/>
                  <a:ea typeface="微软雅黑" panose="020B0503020204020204" pitchFamily="34" charset="-122"/>
                  <a:cs typeface="宋体" panose="02010600030101010101" pitchFamily="2" charset="-122"/>
                </a:rPr>
                <a:t>步骤</a:t>
              </a:r>
              <a:r>
                <a:rPr lang="en-US" altLang="zh-CN" sz="2000" kern="100" dirty="0">
                  <a:latin typeface="微软雅黑" panose="020B0503020204020204" pitchFamily="34" charset="-122"/>
                  <a:ea typeface="微软雅黑" panose="020B0503020204020204" pitchFamily="34" charset="-122"/>
                  <a:cs typeface="宋体" panose="02010600030101010101" pitchFamily="2" charset="-122"/>
                </a:rPr>
                <a:t>05</a:t>
              </a:r>
              <a:r>
                <a:rPr lang="zh-CN" altLang="zh-CN" sz="2000" kern="100" dirty="0">
                  <a:latin typeface="微软雅黑" panose="020B0503020204020204" pitchFamily="34" charset="-122"/>
                  <a:ea typeface="微软雅黑" panose="020B0503020204020204" pitchFamily="34" charset="-122"/>
                  <a:cs typeface="宋体" panose="02010600030101010101" pitchFamily="2" charset="-122"/>
                </a:rPr>
                <a:t>：将已导入的“太阳”素材的“缩放”属性调整为</a:t>
              </a:r>
              <a:r>
                <a:rPr lang="en-US" altLang="zh-CN" sz="2000" kern="100" dirty="0">
                  <a:latin typeface="微软雅黑" panose="020B0503020204020204" pitchFamily="34" charset="-122"/>
                  <a:ea typeface="微软雅黑" panose="020B0503020204020204" pitchFamily="34" charset="-122"/>
                  <a:cs typeface="宋体" panose="02010600030101010101" pitchFamily="2" charset="-122"/>
                </a:rPr>
                <a:t>(80%</a:t>
              </a:r>
              <a:r>
                <a:rPr lang="zh-CN" altLang="zh-CN" sz="2000" kern="100" dirty="0">
                  <a:latin typeface="微软雅黑" panose="020B0503020204020204" pitchFamily="34" charset="-122"/>
                  <a:ea typeface="微软雅黑" panose="020B0503020204020204" pitchFamily="34" charset="-122"/>
                  <a:cs typeface="宋体" panose="02010600030101010101" pitchFamily="2" charset="-122"/>
                </a:rPr>
                <a:t>，</a:t>
              </a:r>
              <a:r>
                <a:rPr lang="en-US" altLang="zh-CN" sz="2000" kern="100" dirty="0">
                  <a:latin typeface="微软雅黑" panose="020B0503020204020204" pitchFamily="34" charset="-122"/>
                  <a:ea typeface="微软雅黑" panose="020B0503020204020204" pitchFamily="34" charset="-122"/>
                  <a:cs typeface="宋体" panose="02010600030101010101" pitchFamily="2" charset="-122"/>
                </a:rPr>
                <a:t>80%)</a:t>
              </a:r>
              <a:r>
                <a:rPr lang="zh-CN" altLang="zh-CN" sz="2000" kern="100" dirty="0">
                  <a:latin typeface="微软雅黑" panose="020B0503020204020204" pitchFamily="34" charset="-122"/>
                  <a:ea typeface="微软雅黑" panose="020B0503020204020204" pitchFamily="34" charset="-122"/>
                  <a:cs typeface="宋体" panose="02010600030101010101" pitchFamily="2" charset="-122"/>
                </a:rPr>
                <a:t>并将其放在中间位置。</a:t>
              </a:r>
              <a:endPar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12" name="等腰三角形 11"/>
          <p:cNvSpPr/>
          <p:nvPr/>
        </p:nvSpPr>
        <p:spPr>
          <a:xfrm rot="16200000">
            <a:off x="2253007" y="1194060"/>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85755060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940815"/>
            <a:ext cx="12192000" cy="297637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p>
        </p:txBody>
      </p:sp>
      <p:cxnSp>
        <p:nvCxnSpPr>
          <p:cNvPr id="4" name="直接连接符 3"/>
          <p:cNvCxnSpPr>
            <a:stCxn id="2" idx="1"/>
          </p:cNvCxnSpPr>
          <p:nvPr/>
        </p:nvCxnSpPr>
        <p:spPr>
          <a:xfrm flipV="1">
            <a:off x="0" y="3309257"/>
            <a:ext cx="2598057" cy="119743"/>
          </a:xfrm>
          <a:prstGeom prst="line">
            <a:avLst/>
          </a:prstGeom>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0" y="3429000"/>
            <a:ext cx="300445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9187543" y="3429000"/>
            <a:ext cx="300445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5543958" y="2351770"/>
            <a:ext cx="1104085" cy="461665"/>
          </a:xfrm>
          <a:prstGeom prst="rect">
            <a:avLst/>
          </a:prstGeom>
          <a:noFill/>
        </p:spPr>
        <p:txBody>
          <a:bodyPr wrap="none" rtlCol="0">
            <a:spAutoFit/>
          </a:bodyPr>
          <a:lstStyle/>
          <a:p>
            <a:pPr algn="ctr"/>
            <a:r>
              <a:rPr lang="en-US" altLang="zh-CN" sz="2400" b="1" dirty="0">
                <a:solidFill>
                  <a:schemeClr val="bg1"/>
                </a:solidFill>
              </a:rPr>
              <a:t>Part 1</a:t>
            </a:r>
            <a:endParaRPr lang="zh-CN" altLang="en-US" sz="2400" b="1" dirty="0">
              <a:solidFill>
                <a:schemeClr val="bg1"/>
              </a:solidFill>
            </a:endParaRPr>
          </a:p>
        </p:txBody>
      </p:sp>
      <p:sp>
        <p:nvSpPr>
          <p:cNvPr id="49" name="文本框 48"/>
          <p:cNvSpPr txBox="1"/>
          <p:nvPr/>
        </p:nvSpPr>
        <p:spPr>
          <a:xfrm>
            <a:off x="4968509" y="3013502"/>
            <a:ext cx="2031325" cy="830997"/>
          </a:xfrm>
          <a:prstGeom prst="rect">
            <a:avLst/>
          </a:prstGeom>
          <a:noFill/>
        </p:spPr>
        <p:txBody>
          <a:bodyPr wrap="none" rtlCol="0">
            <a:spAutoFit/>
          </a:bodyPr>
          <a:lstStyle/>
          <a:p>
            <a:r>
              <a:rPr lang="zh-CN" altLang="en-US" sz="4800" b="1" dirty="0">
                <a:solidFill>
                  <a:schemeClr val="bg1"/>
                </a:solidFill>
              </a:rPr>
              <a:t>关键帧</a:t>
            </a:r>
          </a:p>
        </p:txBody>
      </p:sp>
      <p:sp>
        <p:nvSpPr>
          <p:cNvPr id="53" name="test_90790"/>
          <p:cNvSpPr/>
          <p:nvPr/>
        </p:nvSpPr>
        <p:spPr>
          <a:xfrm>
            <a:off x="5910565" y="4135899"/>
            <a:ext cx="370870" cy="480263"/>
          </a:xfrm>
          <a:custGeom>
            <a:avLst/>
            <a:gdLst>
              <a:gd name="connsiteX0" fmla="*/ 198712 w 469613"/>
              <a:gd name="connsiteY0" fmla="*/ 491417 h 608132"/>
              <a:gd name="connsiteX1" fmla="*/ 371809 w 469613"/>
              <a:gd name="connsiteY1" fmla="*/ 491417 h 608132"/>
              <a:gd name="connsiteX2" fmla="*/ 371809 w 469613"/>
              <a:gd name="connsiteY2" fmla="*/ 514068 h 608132"/>
              <a:gd name="connsiteX3" fmla="*/ 198712 w 469613"/>
              <a:gd name="connsiteY3" fmla="*/ 514068 h 608132"/>
              <a:gd name="connsiteX4" fmla="*/ 106118 w 469613"/>
              <a:gd name="connsiteY4" fmla="*/ 453480 h 608132"/>
              <a:gd name="connsiteX5" fmla="*/ 106118 w 469613"/>
              <a:gd name="connsiteY5" fmla="*/ 491461 h 608132"/>
              <a:gd name="connsiteX6" fmla="*/ 144037 w 469613"/>
              <a:gd name="connsiteY6" fmla="*/ 491461 h 608132"/>
              <a:gd name="connsiteX7" fmla="*/ 144037 w 469613"/>
              <a:gd name="connsiteY7" fmla="*/ 453480 h 608132"/>
              <a:gd name="connsiteX8" fmla="*/ 83479 w 469613"/>
              <a:gd name="connsiteY8" fmla="*/ 430872 h 608132"/>
              <a:gd name="connsiteX9" fmla="*/ 166676 w 469613"/>
              <a:gd name="connsiteY9" fmla="*/ 430872 h 608132"/>
              <a:gd name="connsiteX10" fmla="*/ 166676 w 469613"/>
              <a:gd name="connsiteY10" fmla="*/ 514069 h 608132"/>
              <a:gd name="connsiteX11" fmla="*/ 83479 w 469613"/>
              <a:gd name="connsiteY11" fmla="*/ 514069 h 608132"/>
              <a:gd name="connsiteX12" fmla="*/ 198712 w 469613"/>
              <a:gd name="connsiteY12" fmla="*/ 379077 h 608132"/>
              <a:gd name="connsiteX13" fmla="*/ 371809 w 469613"/>
              <a:gd name="connsiteY13" fmla="*/ 379077 h 608132"/>
              <a:gd name="connsiteX14" fmla="*/ 371809 w 469613"/>
              <a:gd name="connsiteY14" fmla="*/ 401728 h 608132"/>
              <a:gd name="connsiteX15" fmla="*/ 198712 w 469613"/>
              <a:gd name="connsiteY15" fmla="*/ 401728 h 608132"/>
              <a:gd name="connsiteX16" fmla="*/ 106118 w 469613"/>
              <a:gd name="connsiteY16" fmla="*/ 341222 h 608132"/>
              <a:gd name="connsiteX17" fmla="*/ 106118 w 469613"/>
              <a:gd name="connsiteY17" fmla="*/ 379109 h 608132"/>
              <a:gd name="connsiteX18" fmla="*/ 144037 w 469613"/>
              <a:gd name="connsiteY18" fmla="*/ 379109 h 608132"/>
              <a:gd name="connsiteX19" fmla="*/ 144037 w 469613"/>
              <a:gd name="connsiteY19" fmla="*/ 341222 h 608132"/>
              <a:gd name="connsiteX20" fmla="*/ 83479 w 469613"/>
              <a:gd name="connsiteY20" fmla="*/ 318602 h 608132"/>
              <a:gd name="connsiteX21" fmla="*/ 166676 w 469613"/>
              <a:gd name="connsiteY21" fmla="*/ 318602 h 608132"/>
              <a:gd name="connsiteX22" fmla="*/ 166676 w 469613"/>
              <a:gd name="connsiteY22" fmla="*/ 401728 h 608132"/>
              <a:gd name="connsiteX23" fmla="*/ 83479 w 469613"/>
              <a:gd name="connsiteY23" fmla="*/ 401728 h 608132"/>
              <a:gd name="connsiteX24" fmla="*/ 198712 w 469613"/>
              <a:gd name="connsiteY24" fmla="*/ 266878 h 608132"/>
              <a:gd name="connsiteX25" fmla="*/ 371809 w 469613"/>
              <a:gd name="connsiteY25" fmla="*/ 266878 h 608132"/>
              <a:gd name="connsiteX26" fmla="*/ 371809 w 469613"/>
              <a:gd name="connsiteY26" fmla="*/ 289459 h 608132"/>
              <a:gd name="connsiteX27" fmla="*/ 198712 w 469613"/>
              <a:gd name="connsiteY27" fmla="*/ 289459 h 608132"/>
              <a:gd name="connsiteX28" fmla="*/ 106118 w 469613"/>
              <a:gd name="connsiteY28" fmla="*/ 228870 h 608132"/>
              <a:gd name="connsiteX29" fmla="*/ 106118 w 469613"/>
              <a:gd name="connsiteY29" fmla="*/ 266851 h 608132"/>
              <a:gd name="connsiteX30" fmla="*/ 144037 w 469613"/>
              <a:gd name="connsiteY30" fmla="*/ 266851 h 608132"/>
              <a:gd name="connsiteX31" fmla="*/ 144037 w 469613"/>
              <a:gd name="connsiteY31" fmla="*/ 228870 h 608132"/>
              <a:gd name="connsiteX32" fmla="*/ 83479 w 469613"/>
              <a:gd name="connsiteY32" fmla="*/ 206262 h 608132"/>
              <a:gd name="connsiteX33" fmla="*/ 166676 w 469613"/>
              <a:gd name="connsiteY33" fmla="*/ 206262 h 608132"/>
              <a:gd name="connsiteX34" fmla="*/ 166676 w 469613"/>
              <a:gd name="connsiteY34" fmla="*/ 289459 h 608132"/>
              <a:gd name="connsiteX35" fmla="*/ 83479 w 469613"/>
              <a:gd name="connsiteY35" fmla="*/ 289459 h 608132"/>
              <a:gd name="connsiteX36" fmla="*/ 198712 w 469613"/>
              <a:gd name="connsiteY36" fmla="*/ 154609 h 608132"/>
              <a:gd name="connsiteX37" fmla="*/ 371809 w 469613"/>
              <a:gd name="connsiteY37" fmla="*/ 154609 h 608132"/>
              <a:gd name="connsiteX38" fmla="*/ 371809 w 469613"/>
              <a:gd name="connsiteY38" fmla="*/ 177260 h 608132"/>
              <a:gd name="connsiteX39" fmla="*/ 198712 w 469613"/>
              <a:gd name="connsiteY39" fmla="*/ 177260 h 608132"/>
              <a:gd name="connsiteX40" fmla="*/ 106118 w 469613"/>
              <a:gd name="connsiteY40" fmla="*/ 116672 h 608132"/>
              <a:gd name="connsiteX41" fmla="*/ 106118 w 469613"/>
              <a:gd name="connsiteY41" fmla="*/ 154653 h 608132"/>
              <a:gd name="connsiteX42" fmla="*/ 144037 w 469613"/>
              <a:gd name="connsiteY42" fmla="*/ 154653 h 608132"/>
              <a:gd name="connsiteX43" fmla="*/ 144037 w 469613"/>
              <a:gd name="connsiteY43" fmla="*/ 116672 h 608132"/>
              <a:gd name="connsiteX44" fmla="*/ 83479 w 469613"/>
              <a:gd name="connsiteY44" fmla="*/ 94064 h 608132"/>
              <a:gd name="connsiteX45" fmla="*/ 166676 w 469613"/>
              <a:gd name="connsiteY45" fmla="*/ 94064 h 608132"/>
              <a:gd name="connsiteX46" fmla="*/ 166676 w 469613"/>
              <a:gd name="connsiteY46" fmla="*/ 177261 h 608132"/>
              <a:gd name="connsiteX47" fmla="*/ 83479 w 469613"/>
              <a:gd name="connsiteY47" fmla="*/ 177261 h 608132"/>
              <a:gd name="connsiteX48" fmla="*/ 355493 w 469613"/>
              <a:gd name="connsiteY48" fmla="*/ 38545 h 608132"/>
              <a:gd name="connsiteX49" fmla="*/ 355493 w 469613"/>
              <a:gd name="connsiteY49" fmla="*/ 114053 h 608132"/>
              <a:gd name="connsiteX50" fmla="*/ 431007 w 469613"/>
              <a:gd name="connsiteY50" fmla="*/ 114053 h 608132"/>
              <a:gd name="connsiteX51" fmla="*/ 22643 w 469613"/>
              <a:gd name="connsiteY51" fmla="*/ 22607 h 608132"/>
              <a:gd name="connsiteX52" fmla="*/ 22643 w 469613"/>
              <a:gd name="connsiteY52" fmla="*/ 585525 h 608132"/>
              <a:gd name="connsiteX53" fmla="*/ 446970 w 469613"/>
              <a:gd name="connsiteY53" fmla="*/ 585525 h 608132"/>
              <a:gd name="connsiteX54" fmla="*/ 446970 w 469613"/>
              <a:gd name="connsiteY54" fmla="*/ 136660 h 608132"/>
              <a:gd name="connsiteX55" fmla="*/ 332850 w 469613"/>
              <a:gd name="connsiteY55" fmla="*/ 136660 h 608132"/>
              <a:gd name="connsiteX56" fmla="*/ 332850 w 469613"/>
              <a:gd name="connsiteY56" fmla="*/ 22607 h 608132"/>
              <a:gd name="connsiteX57" fmla="*/ 0 w 469613"/>
              <a:gd name="connsiteY57" fmla="*/ 0 h 608132"/>
              <a:gd name="connsiteX58" fmla="*/ 348813 w 469613"/>
              <a:gd name="connsiteY58" fmla="*/ 0 h 608132"/>
              <a:gd name="connsiteX59" fmla="*/ 469613 w 469613"/>
              <a:gd name="connsiteY59" fmla="*/ 120609 h 608132"/>
              <a:gd name="connsiteX60" fmla="*/ 469613 w 469613"/>
              <a:gd name="connsiteY60" fmla="*/ 608132 h 608132"/>
              <a:gd name="connsiteX61" fmla="*/ 0 w 469613"/>
              <a:gd name="connsiteY61" fmla="*/ 608132 h 6081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469613" h="608132">
                <a:moveTo>
                  <a:pt x="198712" y="491417"/>
                </a:moveTo>
                <a:lnTo>
                  <a:pt x="371809" y="491417"/>
                </a:lnTo>
                <a:lnTo>
                  <a:pt x="371809" y="514068"/>
                </a:lnTo>
                <a:lnTo>
                  <a:pt x="198712" y="514068"/>
                </a:lnTo>
                <a:close/>
                <a:moveTo>
                  <a:pt x="106118" y="453480"/>
                </a:moveTo>
                <a:lnTo>
                  <a:pt x="106118" y="491461"/>
                </a:lnTo>
                <a:lnTo>
                  <a:pt x="144037" y="491461"/>
                </a:lnTo>
                <a:lnTo>
                  <a:pt x="144037" y="453480"/>
                </a:lnTo>
                <a:close/>
                <a:moveTo>
                  <a:pt x="83479" y="430872"/>
                </a:moveTo>
                <a:lnTo>
                  <a:pt x="166676" y="430872"/>
                </a:lnTo>
                <a:lnTo>
                  <a:pt x="166676" y="514069"/>
                </a:lnTo>
                <a:lnTo>
                  <a:pt x="83479" y="514069"/>
                </a:lnTo>
                <a:close/>
                <a:moveTo>
                  <a:pt x="198712" y="379077"/>
                </a:moveTo>
                <a:lnTo>
                  <a:pt x="371809" y="379077"/>
                </a:lnTo>
                <a:lnTo>
                  <a:pt x="371809" y="401728"/>
                </a:lnTo>
                <a:lnTo>
                  <a:pt x="198712" y="401728"/>
                </a:lnTo>
                <a:close/>
                <a:moveTo>
                  <a:pt x="106118" y="341222"/>
                </a:moveTo>
                <a:lnTo>
                  <a:pt x="106118" y="379109"/>
                </a:lnTo>
                <a:lnTo>
                  <a:pt x="144037" y="379109"/>
                </a:lnTo>
                <a:lnTo>
                  <a:pt x="144037" y="341222"/>
                </a:lnTo>
                <a:close/>
                <a:moveTo>
                  <a:pt x="83479" y="318602"/>
                </a:moveTo>
                <a:lnTo>
                  <a:pt x="166676" y="318602"/>
                </a:lnTo>
                <a:lnTo>
                  <a:pt x="166676" y="401728"/>
                </a:lnTo>
                <a:lnTo>
                  <a:pt x="83479" y="401728"/>
                </a:lnTo>
                <a:close/>
                <a:moveTo>
                  <a:pt x="198712" y="266878"/>
                </a:moveTo>
                <a:lnTo>
                  <a:pt x="371809" y="266878"/>
                </a:lnTo>
                <a:lnTo>
                  <a:pt x="371809" y="289459"/>
                </a:lnTo>
                <a:lnTo>
                  <a:pt x="198712" y="289459"/>
                </a:lnTo>
                <a:close/>
                <a:moveTo>
                  <a:pt x="106118" y="228870"/>
                </a:moveTo>
                <a:lnTo>
                  <a:pt x="106118" y="266851"/>
                </a:lnTo>
                <a:lnTo>
                  <a:pt x="144037" y="266851"/>
                </a:lnTo>
                <a:lnTo>
                  <a:pt x="144037" y="228870"/>
                </a:lnTo>
                <a:close/>
                <a:moveTo>
                  <a:pt x="83479" y="206262"/>
                </a:moveTo>
                <a:lnTo>
                  <a:pt x="166676" y="206262"/>
                </a:lnTo>
                <a:lnTo>
                  <a:pt x="166676" y="289459"/>
                </a:lnTo>
                <a:lnTo>
                  <a:pt x="83479" y="289459"/>
                </a:lnTo>
                <a:close/>
                <a:moveTo>
                  <a:pt x="198712" y="154609"/>
                </a:moveTo>
                <a:lnTo>
                  <a:pt x="371809" y="154609"/>
                </a:lnTo>
                <a:lnTo>
                  <a:pt x="371809" y="177260"/>
                </a:lnTo>
                <a:lnTo>
                  <a:pt x="198712" y="177260"/>
                </a:lnTo>
                <a:close/>
                <a:moveTo>
                  <a:pt x="106118" y="116672"/>
                </a:moveTo>
                <a:lnTo>
                  <a:pt x="106118" y="154653"/>
                </a:lnTo>
                <a:lnTo>
                  <a:pt x="144037" y="154653"/>
                </a:lnTo>
                <a:lnTo>
                  <a:pt x="144037" y="116672"/>
                </a:lnTo>
                <a:close/>
                <a:moveTo>
                  <a:pt x="83479" y="94064"/>
                </a:moveTo>
                <a:lnTo>
                  <a:pt x="166676" y="94064"/>
                </a:lnTo>
                <a:lnTo>
                  <a:pt x="166676" y="177261"/>
                </a:lnTo>
                <a:lnTo>
                  <a:pt x="83479" y="177261"/>
                </a:lnTo>
                <a:close/>
                <a:moveTo>
                  <a:pt x="355493" y="38545"/>
                </a:moveTo>
                <a:lnTo>
                  <a:pt x="355493" y="114053"/>
                </a:lnTo>
                <a:lnTo>
                  <a:pt x="431007" y="114053"/>
                </a:lnTo>
                <a:close/>
                <a:moveTo>
                  <a:pt x="22643" y="22607"/>
                </a:moveTo>
                <a:lnTo>
                  <a:pt x="22643" y="585525"/>
                </a:lnTo>
                <a:lnTo>
                  <a:pt x="446970" y="585525"/>
                </a:lnTo>
                <a:lnTo>
                  <a:pt x="446970" y="136660"/>
                </a:lnTo>
                <a:lnTo>
                  <a:pt x="332850" y="136660"/>
                </a:lnTo>
                <a:lnTo>
                  <a:pt x="332850" y="22607"/>
                </a:lnTo>
                <a:close/>
                <a:moveTo>
                  <a:pt x="0" y="0"/>
                </a:moveTo>
                <a:lnTo>
                  <a:pt x="348813" y="0"/>
                </a:lnTo>
                <a:lnTo>
                  <a:pt x="469613" y="120609"/>
                </a:lnTo>
                <a:lnTo>
                  <a:pt x="469613" y="608132"/>
                </a:lnTo>
                <a:lnTo>
                  <a:pt x="0" y="608132"/>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6252" y="832818"/>
            <a:ext cx="1983941" cy="670333"/>
            <a:chOff x="194013" y="1879279"/>
            <a:chExt cx="1983941" cy="670333"/>
          </a:xfrm>
        </p:grpSpPr>
        <p:sp>
          <p:nvSpPr>
            <p:cNvPr id="3" name="矩形: 圆角 41"/>
            <p:cNvSpPr/>
            <p:nvPr/>
          </p:nvSpPr>
          <p:spPr>
            <a:xfrm>
              <a:off x="194013" y="2027709"/>
              <a:ext cx="1983941" cy="521903"/>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323311" y="1879279"/>
              <a:ext cx="1627369" cy="637675"/>
            </a:xfrm>
            <a:prstGeom prst="rect">
              <a:avLst/>
            </a:prstGeom>
          </p:spPr>
          <p:txBody>
            <a:bodyPr wrap="none">
              <a:spAutoFit/>
            </a:bodyPr>
            <a:lstStyle/>
            <a:p>
              <a:pPr algn="just">
                <a:lnSpc>
                  <a:spcPct val="150000"/>
                </a:lnSpc>
                <a:spcAft>
                  <a:spcPts val="0"/>
                </a:spcAft>
              </a:pPr>
              <a:r>
                <a:rPr lang="zh-CN" altLang="zh-CN" sz="2800" b="1" kern="100" dirty="0">
                  <a:solidFill>
                    <a:schemeClr val="bg1"/>
                  </a:solidFill>
                  <a:latin typeface="黑体" panose="02010609060101010101" pitchFamily="49" charset="-122"/>
                  <a:ea typeface="黑体" panose="02010609060101010101" pitchFamily="49" charset="-122"/>
                  <a:cs typeface="宋体" panose="02010600030101010101" pitchFamily="2" charset="-122"/>
                </a:rPr>
                <a:t>任务实施</a:t>
              </a:r>
              <a:endParaRPr lang="zh-CN" altLang="zh-CN" sz="2000" kern="100" dirty="0">
                <a:solidFill>
                  <a:schemeClr val="bg1"/>
                </a:solidFill>
                <a:effectLst/>
                <a:latin typeface="黑体" panose="02010609060101010101" pitchFamily="49" charset="-122"/>
                <a:ea typeface="黑体" panose="02010609060101010101" pitchFamily="49" charset="-122"/>
                <a:cs typeface="Times New Roman" panose="02020603050405020304" pitchFamily="18" charset="0"/>
              </a:endParaRPr>
            </a:p>
          </p:txBody>
        </p:sp>
      </p:grpSp>
      <p:grpSp>
        <p:nvGrpSpPr>
          <p:cNvPr id="7" name="组合 6"/>
          <p:cNvGrpSpPr/>
          <p:nvPr/>
        </p:nvGrpSpPr>
        <p:grpSpPr>
          <a:xfrm>
            <a:off x="2620209" y="304739"/>
            <a:ext cx="9347202" cy="4203093"/>
            <a:chOff x="2652293" y="400991"/>
            <a:chExt cx="9347202" cy="4203093"/>
          </a:xfrm>
        </p:grpSpPr>
        <p:sp>
          <p:nvSpPr>
            <p:cNvPr id="5" name="圆角矩形 4"/>
            <p:cNvSpPr/>
            <p:nvPr>
              <p:custDataLst>
                <p:tags r:id="rId1"/>
              </p:custDataLst>
            </p:nvPr>
          </p:nvSpPr>
          <p:spPr>
            <a:xfrm>
              <a:off x="2652293" y="400991"/>
              <a:ext cx="9347202" cy="4203093"/>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600"/>
            </a:p>
          </p:txBody>
        </p:sp>
        <p:sp>
          <p:nvSpPr>
            <p:cNvPr id="6" name="矩形 5"/>
            <p:cNvSpPr/>
            <p:nvPr/>
          </p:nvSpPr>
          <p:spPr>
            <a:xfrm>
              <a:off x="2879567" y="532927"/>
              <a:ext cx="8879296" cy="3907095"/>
            </a:xfrm>
            <a:prstGeom prst="rect">
              <a:avLst/>
            </a:prstGeom>
          </p:spPr>
          <p:txBody>
            <a:bodyPr wrap="square">
              <a:spAutoFit/>
            </a:bodyPr>
            <a:lstStyle/>
            <a:p>
              <a:pPr algn="just">
                <a:lnSpc>
                  <a:spcPct val="150000"/>
                </a:lnSpc>
                <a:spcAft>
                  <a:spcPts val="0"/>
                </a:spcAft>
              </a:pP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步骤</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06</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同时将“地球”和“月亮”两个图层选中，随后点击上方“图层”按钮，在下拉菜单中选择“预合成”命令，随后在弹出的“预合成”菜单中将命名改为“地球与月球”方便后续操作，随后点击确定。此时预合成生成，“地球”与“月球”已暂时为一个嵌套组合，在操作命令时会同时进行。随后将此图层移动到右侧，并将预合成的“锚点”放在“太阳”图层的中心位置，如图</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4-41</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所示。</a:t>
              </a:r>
              <a:endParaRPr lang="zh-CN" altLang="zh-CN"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grpSp>
      <p:pic>
        <p:nvPicPr>
          <p:cNvPr id="8" name="图片 7"/>
          <p:cNvPicPr/>
          <p:nvPr/>
        </p:nvPicPr>
        <p:blipFill>
          <a:blip r:embed="rId3">
            <a:extLst>
              <a:ext uri="{28A0092B-C50C-407E-A947-70E740481C1C}">
                <a14:useLocalDpi xmlns:a14="http://schemas.microsoft.com/office/drawing/2010/main" val="0"/>
              </a:ext>
            </a:extLst>
          </a:blip>
          <a:srcRect/>
          <a:stretch>
            <a:fillRect/>
          </a:stretch>
        </p:blipFill>
        <p:spPr>
          <a:xfrm>
            <a:off x="2620209" y="4639768"/>
            <a:ext cx="3620170" cy="2181726"/>
          </a:xfrm>
          <a:prstGeom prst="rect">
            <a:avLst/>
          </a:prstGeom>
          <a:noFill/>
          <a:ln>
            <a:noFill/>
          </a:ln>
        </p:spPr>
      </p:pic>
      <p:sp>
        <p:nvSpPr>
          <p:cNvPr id="9" name="矩形 8"/>
          <p:cNvSpPr/>
          <p:nvPr/>
        </p:nvSpPr>
        <p:spPr>
          <a:xfrm>
            <a:off x="4456174" y="5476715"/>
            <a:ext cx="2837636" cy="507831"/>
          </a:xfrm>
          <a:prstGeom prst="rect">
            <a:avLst/>
          </a:prstGeom>
        </p:spPr>
        <p:txBody>
          <a:bodyPr wrap="none">
            <a:spAutoFit/>
          </a:bodyPr>
          <a:lstStyle/>
          <a:p>
            <a:pPr indent="1981200" algn="just">
              <a:lnSpc>
                <a:spcPct val="150000"/>
              </a:lnSpc>
              <a:spcAft>
                <a:spcPts val="0"/>
              </a:spcAft>
            </a:pPr>
            <a:r>
              <a:rPr lang="zh-CN" altLang="zh-CN" kern="100" dirty="0">
                <a:latin typeface="Calibri" panose="020F0502020204030204" pitchFamily="34" charset="0"/>
                <a:ea typeface="宋体" panose="02010600030101010101" pitchFamily="2" charset="-122"/>
                <a:cs typeface="宋体" panose="02010600030101010101" pitchFamily="2" charset="-122"/>
              </a:rPr>
              <a:t>图</a:t>
            </a:r>
            <a:r>
              <a:rPr lang="en-US" altLang="zh-CN" kern="100" dirty="0">
                <a:latin typeface="Calibri" panose="020F0502020204030204" pitchFamily="34" charset="0"/>
                <a:ea typeface="宋体" panose="02010600030101010101" pitchFamily="2" charset="-122"/>
                <a:cs typeface="宋体" panose="02010600030101010101" pitchFamily="2" charset="-122"/>
              </a:rPr>
              <a:t>4-41</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10" name="等腰三角形 9"/>
          <p:cNvSpPr/>
          <p:nvPr/>
        </p:nvSpPr>
        <p:spPr>
          <a:xfrm rot="16200000">
            <a:off x="2253007" y="1145934"/>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563618119"/>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圆角矩形 10"/>
          <p:cNvSpPr/>
          <p:nvPr>
            <p:custDataLst>
              <p:tags r:id="rId1"/>
            </p:custDataLst>
          </p:nvPr>
        </p:nvSpPr>
        <p:spPr>
          <a:xfrm>
            <a:off x="2575283" y="4169568"/>
            <a:ext cx="9472337" cy="1480927"/>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p>
        </p:txBody>
      </p:sp>
      <p:grpSp>
        <p:nvGrpSpPr>
          <p:cNvPr id="2" name="组合 1"/>
          <p:cNvGrpSpPr/>
          <p:nvPr/>
        </p:nvGrpSpPr>
        <p:grpSpPr>
          <a:xfrm>
            <a:off x="96252" y="832818"/>
            <a:ext cx="1983941" cy="670333"/>
            <a:chOff x="194013" y="1879279"/>
            <a:chExt cx="1983941" cy="670333"/>
          </a:xfrm>
        </p:grpSpPr>
        <p:sp>
          <p:nvSpPr>
            <p:cNvPr id="3" name="矩形: 圆角 41"/>
            <p:cNvSpPr/>
            <p:nvPr/>
          </p:nvSpPr>
          <p:spPr>
            <a:xfrm>
              <a:off x="194013" y="2027709"/>
              <a:ext cx="1983941" cy="521903"/>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323311" y="1879279"/>
              <a:ext cx="1627369" cy="637675"/>
            </a:xfrm>
            <a:prstGeom prst="rect">
              <a:avLst/>
            </a:prstGeom>
          </p:spPr>
          <p:txBody>
            <a:bodyPr wrap="none">
              <a:spAutoFit/>
            </a:bodyPr>
            <a:lstStyle/>
            <a:p>
              <a:pPr algn="just">
                <a:lnSpc>
                  <a:spcPct val="150000"/>
                </a:lnSpc>
                <a:spcAft>
                  <a:spcPts val="0"/>
                </a:spcAft>
              </a:pPr>
              <a:r>
                <a:rPr lang="zh-CN" altLang="zh-CN" sz="2800" b="1" kern="100" dirty="0">
                  <a:solidFill>
                    <a:schemeClr val="bg1"/>
                  </a:solidFill>
                  <a:latin typeface="黑体" panose="02010609060101010101" pitchFamily="49" charset="-122"/>
                  <a:ea typeface="黑体" panose="02010609060101010101" pitchFamily="49" charset="-122"/>
                  <a:cs typeface="宋体" panose="02010600030101010101" pitchFamily="2" charset="-122"/>
                </a:rPr>
                <a:t>任务实施</a:t>
              </a:r>
              <a:endParaRPr lang="zh-CN" altLang="zh-CN" sz="2000" kern="100" dirty="0">
                <a:solidFill>
                  <a:schemeClr val="bg1"/>
                </a:solidFill>
                <a:effectLst/>
                <a:latin typeface="黑体" panose="02010609060101010101" pitchFamily="49" charset="-122"/>
                <a:ea typeface="黑体" panose="02010609060101010101" pitchFamily="49" charset="-122"/>
                <a:cs typeface="Times New Roman" panose="02020603050405020304" pitchFamily="18" charset="0"/>
              </a:endParaRPr>
            </a:p>
          </p:txBody>
        </p:sp>
      </p:grpSp>
      <p:sp>
        <p:nvSpPr>
          <p:cNvPr id="5" name="圆角矩形 4"/>
          <p:cNvSpPr/>
          <p:nvPr>
            <p:custDataLst>
              <p:tags r:id="rId2"/>
            </p:custDataLst>
          </p:nvPr>
        </p:nvSpPr>
        <p:spPr>
          <a:xfrm>
            <a:off x="2652293" y="208488"/>
            <a:ext cx="9347202" cy="2463844"/>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p>
        </p:txBody>
      </p:sp>
      <p:sp>
        <p:nvSpPr>
          <p:cNvPr id="6" name="矩形 5"/>
          <p:cNvSpPr/>
          <p:nvPr/>
        </p:nvSpPr>
        <p:spPr>
          <a:xfrm>
            <a:off x="2879567" y="324381"/>
            <a:ext cx="8863254" cy="2347950"/>
          </a:xfrm>
          <a:prstGeom prst="rect">
            <a:avLst/>
          </a:prstGeom>
        </p:spPr>
        <p:txBody>
          <a:bodyPr wrap="square">
            <a:spAutoFit/>
          </a:bodyPr>
          <a:lstStyle/>
          <a:p>
            <a:pPr algn="just">
              <a:lnSpc>
                <a:spcPct val="150000"/>
              </a:lnSpc>
              <a:spcAft>
                <a:spcPts val="0"/>
              </a:spcAft>
            </a:pPr>
            <a:r>
              <a:rPr lang="zh-CN" altLang="zh-CN" sz="2000" kern="100" dirty="0">
                <a:latin typeface="微软雅黑" panose="020B0503020204020204" pitchFamily="34" charset="-122"/>
                <a:ea typeface="微软雅黑" panose="020B0503020204020204" pitchFamily="34" charset="-122"/>
                <a:cs typeface="宋体" panose="02010600030101010101" pitchFamily="2" charset="-122"/>
              </a:rPr>
              <a:t>步骤</a:t>
            </a:r>
            <a:r>
              <a:rPr lang="en-US" altLang="zh-CN" sz="2000" kern="100" dirty="0">
                <a:latin typeface="微软雅黑" panose="020B0503020204020204" pitchFamily="34" charset="-122"/>
                <a:ea typeface="微软雅黑" panose="020B0503020204020204" pitchFamily="34" charset="-122"/>
                <a:cs typeface="宋体" panose="02010600030101010101" pitchFamily="2" charset="-122"/>
              </a:rPr>
              <a:t>07</a:t>
            </a:r>
            <a:r>
              <a:rPr lang="zh-CN" altLang="zh-CN" sz="2000" kern="100" dirty="0">
                <a:latin typeface="微软雅黑" panose="020B0503020204020204" pitchFamily="34" charset="-122"/>
                <a:ea typeface="微软雅黑" panose="020B0503020204020204" pitchFamily="34" charset="-122"/>
                <a:cs typeface="宋体" panose="02010600030101010101" pitchFamily="2" charset="-122"/>
              </a:rPr>
              <a:t>：为“木星系统”图层设置关键帧，同样在第</a:t>
            </a:r>
            <a:r>
              <a:rPr lang="en-US" altLang="zh-CN" sz="2000" kern="100" dirty="0">
                <a:latin typeface="微软雅黑" panose="020B0503020204020204" pitchFamily="34" charset="-122"/>
                <a:ea typeface="微软雅黑" panose="020B0503020204020204" pitchFamily="34" charset="-122"/>
                <a:cs typeface="宋体" panose="02010600030101010101" pitchFamily="2" charset="-122"/>
              </a:rPr>
              <a:t>0</a:t>
            </a:r>
            <a:r>
              <a:rPr lang="zh-CN" altLang="zh-CN" sz="2000" kern="100" dirty="0">
                <a:latin typeface="微软雅黑" panose="020B0503020204020204" pitchFamily="34" charset="-122"/>
                <a:ea typeface="微软雅黑" panose="020B0503020204020204" pitchFamily="34" charset="-122"/>
                <a:cs typeface="宋体" panose="02010600030101010101" pitchFamily="2" charset="-122"/>
              </a:rPr>
              <a:t>秒激活关键帧按钮，随后在第</a:t>
            </a:r>
            <a:r>
              <a:rPr lang="en-US" altLang="zh-CN" sz="2000" kern="100" dirty="0">
                <a:latin typeface="微软雅黑" panose="020B0503020204020204" pitchFamily="34" charset="-122"/>
                <a:ea typeface="微软雅黑" panose="020B0503020204020204" pitchFamily="34" charset="-122"/>
                <a:cs typeface="宋体" panose="02010600030101010101" pitchFamily="2" charset="-122"/>
              </a:rPr>
              <a:t>10</a:t>
            </a:r>
            <a:r>
              <a:rPr lang="zh-CN" altLang="zh-CN" sz="2000" kern="100" dirty="0">
                <a:latin typeface="微软雅黑" panose="020B0503020204020204" pitchFamily="34" charset="-122"/>
                <a:ea typeface="微软雅黑" panose="020B0503020204020204" pitchFamily="34" charset="-122"/>
                <a:cs typeface="宋体" panose="02010600030101010101" pitchFamily="2" charset="-122"/>
              </a:rPr>
              <a:t>秒处将“旋转”的属性设置为</a:t>
            </a:r>
            <a:r>
              <a:rPr lang="en-US" altLang="zh-CN" sz="2000" kern="100" dirty="0">
                <a:latin typeface="微软雅黑" panose="020B0503020204020204" pitchFamily="34" charset="-122"/>
                <a:ea typeface="微软雅黑" panose="020B0503020204020204" pitchFamily="34" charset="-122"/>
                <a:cs typeface="宋体" panose="02010600030101010101" pitchFamily="2" charset="-122"/>
              </a:rPr>
              <a:t>(5</a:t>
            </a:r>
            <a:r>
              <a:rPr lang="zh-CN" altLang="zh-CN" sz="2000" kern="100" dirty="0">
                <a:latin typeface="微软雅黑" panose="020B0503020204020204" pitchFamily="34" charset="-122"/>
                <a:ea typeface="微软雅黑" panose="020B0503020204020204" pitchFamily="34" charset="-122"/>
                <a:cs typeface="宋体" panose="02010600030101010101" pitchFamily="2" charset="-122"/>
              </a:rPr>
              <a:t>×</a:t>
            </a:r>
            <a:r>
              <a:rPr lang="en-US" altLang="zh-CN" sz="2000" kern="100" dirty="0">
                <a:latin typeface="微软雅黑" panose="020B0503020204020204" pitchFamily="34" charset="-122"/>
                <a:ea typeface="微软雅黑" panose="020B0503020204020204" pitchFamily="34" charset="-122"/>
                <a:cs typeface="宋体" panose="02010600030101010101" pitchFamily="2" charset="-122"/>
              </a:rPr>
              <a:t>+0.0</a:t>
            </a:r>
            <a:r>
              <a:rPr lang="zh-CN" altLang="zh-CN" sz="2000" kern="100" dirty="0">
                <a:latin typeface="微软雅黑" panose="020B0503020204020204" pitchFamily="34" charset="-122"/>
                <a:ea typeface="微软雅黑" panose="020B0503020204020204" pitchFamily="34" charset="-122"/>
                <a:cs typeface="宋体" panose="02010600030101010101" pitchFamily="2" charset="-122"/>
              </a:rPr>
              <a:t>°</a:t>
            </a:r>
            <a:r>
              <a:rPr lang="en-US" altLang="zh-CN" sz="2000" kern="100" dirty="0">
                <a:latin typeface="微软雅黑" panose="020B0503020204020204" pitchFamily="34" charset="-122"/>
                <a:ea typeface="微软雅黑" panose="020B0503020204020204" pitchFamily="34" charset="-122"/>
                <a:cs typeface="宋体" panose="02010600030101010101" pitchFamily="2" charset="-122"/>
              </a:rPr>
              <a:t>)</a:t>
            </a:r>
            <a:r>
              <a:rPr lang="zh-CN" altLang="zh-CN" sz="2000" kern="100" dirty="0">
                <a:latin typeface="微软雅黑" panose="020B0503020204020204" pitchFamily="34" charset="-122"/>
                <a:ea typeface="微软雅黑" panose="020B0503020204020204" pitchFamily="34" charset="-122"/>
                <a:cs typeface="宋体" panose="02010600030101010101" pitchFamily="2" charset="-122"/>
              </a:rPr>
              <a:t>，随后框选“太阳”以及“地球与月亮”图层，再次进行之前所操作过的“预合成”操作，并将其命名为“星球运动”，随后为此“预合成”激活“缩放”关键帧，在第</a:t>
            </a:r>
            <a:r>
              <a:rPr lang="en-US" altLang="zh-CN" sz="2000" kern="100" dirty="0">
                <a:latin typeface="微软雅黑" panose="020B0503020204020204" pitchFamily="34" charset="-122"/>
                <a:ea typeface="微软雅黑" panose="020B0503020204020204" pitchFamily="34" charset="-122"/>
                <a:cs typeface="宋体" panose="02010600030101010101" pitchFamily="2" charset="-122"/>
              </a:rPr>
              <a:t>0</a:t>
            </a:r>
            <a:r>
              <a:rPr lang="zh-CN" altLang="zh-CN" sz="2000" kern="100" dirty="0">
                <a:latin typeface="微软雅黑" panose="020B0503020204020204" pitchFamily="34" charset="-122"/>
                <a:ea typeface="微软雅黑" panose="020B0503020204020204" pitchFamily="34" charset="-122"/>
                <a:cs typeface="宋体" panose="02010600030101010101" pitchFamily="2" charset="-122"/>
              </a:rPr>
              <a:t>秒处设置“缩放”为</a:t>
            </a:r>
            <a:r>
              <a:rPr lang="en-US" altLang="zh-CN" sz="2000" kern="100" dirty="0">
                <a:latin typeface="微软雅黑" panose="020B0503020204020204" pitchFamily="34" charset="-122"/>
                <a:ea typeface="微软雅黑" panose="020B0503020204020204" pitchFamily="34" charset="-122"/>
                <a:cs typeface="宋体" panose="02010600030101010101" pitchFamily="2" charset="-122"/>
              </a:rPr>
              <a:t>50%</a:t>
            </a:r>
            <a:r>
              <a:rPr lang="zh-CN" altLang="zh-CN" sz="2000" kern="100" dirty="0">
                <a:latin typeface="微软雅黑" panose="020B0503020204020204" pitchFamily="34" charset="-122"/>
                <a:ea typeface="微软雅黑" panose="020B0503020204020204" pitchFamily="34" charset="-122"/>
                <a:cs typeface="宋体" panose="02010600030101010101" pitchFamily="2" charset="-122"/>
              </a:rPr>
              <a:t>，在第</a:t>
            </a:r>
            <a:r>
              <a:rPr lang="en-US" altLang="zh-CN" sz="2000" kern="100" dirty="0">
                <a:latin typeface="微软雅黑" panose="020B0503020204020204" pitchFamily="34" charset="-122"/>
                <a:ea typeface="微软雅黑" panose="020B0503020204020204" pitchFamily="34" charset="-122"/>
                <a:cs typeface="宋体" panose="02010600030101010101" pitchFamily="2" charset="-122"/>
              </a:rPr>
              <a:t>10</a:t>
            </a:r>
            <a:r>
              <a:rPr lang="zh-CN" altLang="zh-CN" sz="2000" kern="100" dirty="0">
                <a:latin typeface="微软雅黑" panose="020B0503020204020204" pitchFamily="34" charset="-122"/>
                <a:ea typeface="微软雅黑" panose="020B0503020204020204" pitchFamily="34" charset="-122"/>
                <a:cs typeface="宋体" panose="02010600030101010101" pitchFamily="2" charset="-122"/>
              </a:rPr>
              <a:t>秒设置为</a:t>
            </a:r>
            <a:r>
              <a:rPr lang="en-US" altLang="zh-CN" sz="2000" kern="100" dirty="0">
                <a:latin typeface="微软雅黑" panose="020B0503020204020204" pitchFamily="34" charset="-122"/>
                <a:ea typeface="微软雅黑" panose="020B0503020204020204" pitchFamily="34" charset="-122"/>
                <a:cs typeface="宋体" panose="02010600030101010101" pitchFamily="2" charset="-122"/>
              </a:rPr>
              <a:t>75%</a:t>
            </a:r>
            <a:r>
              <a:rPr lang="zh-CN" altLang="zh-CN" sz="2000" kern="100" dirty="0">
                <a:latin typeface="微软雅黑" panose="020B0503020204020204" pitchFamily="34" charset="-122"/>
                <a:ea typeface="微软雅黑" panose="020B0503020204020204" pitchFamily="34" charset="-122"/>
                <a:cs typeface="宋体" panose="02010600030101010101" pitchFamily="2" charset="-122"/>
              </a:rPr>
              <a:t>，如图</a:t>
            </a:r>
            <a:r>
              <a:rPr lang="en-US" altLang="zh-CN" sz="2000" kern="100" dirty="0">
                <a:latin typeface="微软雅黑" panose="020B0503020204020204" pitchFamily="34" charset="-122"/>
                <a:ea typeface="微软雅黑" panose="020B0503020204020204" pitchFamily="34" charset="-122"/>
                <a:cs typeface="宋体" panose="02010600030101010101" pitchFamily="2" charset="-122"/>
              </a:rPr>
              <a:t>4-42</a:t>
            </a:r>
            <a:r>
              <a:rPr lang="zh-CN" altLang="zh-CN" sz="2000" kern="100" dirty="0">
                <a:latin typeface="微软雅黑" panose="020B0503020204020204" pitchFamily="34" charset="-122"/>
                <a:ea typeface="微软雅黑" panose="020B0503020204020204" pitchFamily="34" charset="-122"/>
                <a:cs typeface="宋体" panose="02010600030101010101" pitchFamily="2" charset="-122"/>
              </a:rPr>
              <a:t>所示。</a:t>
            </a:r>
            <a:endPar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7" name="图片 6"/>
          <p:cNvPicPr/>
          <p:nvPr/>
        </p:nvPicPr>
        <p:blipFill>
          <a:blip r:embed="rId4" cstate="print">
            <a:extLst>
              <a:ext uri="{28A0092B-C50C-407E-A947-70E740481C1C}">
                <a14:useLocalDpi xmlns:a14="http://schemas.microsoft.com/office/drawing/2010/main" val="0"/>
              </a:ext>
            </a:extLst>
          </a:blip>
          <a:srcRect/>
          <a:stretch>
            <a:fillRect/>
          </a:stretch>
        </p:blipFill>
        <p:spPr>
          <a:xfrm>
            <a:off x="2575283" y="2863934"/>
            <a:ext cx="7415797" cy="1165392"/>
          </a:xfrm>
          <a:prstGeom prst="rect">
            <a:avLst/>
          </a:prstGeom>
          <a:noFill/>
          <a:ln>
            <a:noFill/>
          </a:ln>
        </p:spPr>
      </p:pic>
      <p:sp>
        <p:nvSpPr>
          <p:cNvPr id="8" name="矩形 7"/>
          <p:cNvSpPr/>
          <p:nvPr/>
        </p:nvSpPr>
        <p:spPr>
          <a:xfrm>
            <a:off x="9460416" y="3066191"/>
            <a:ext cx="1452642" cy="507831"/>
          </a:xfrm>
          <a:prstGeom prst="rect">
            <a:avLst/>
          </a:prstGeom>
        </p:spPr>
        <p:txBody>
          <a:bodyPr wrap="none">
            <a:spAutoFit/>
          </a:bodyPr>
          <a:lstStyle/>
          <a:p>
            <a:pPr indent="609600" algn="ctr">
              <a:lnSpc>
                <a:spcPct val="150000"/>
              </a:lnSpc>
              <a:spcAft>
                <a:spcPts val="0"/>
              </a:spcAft>
            </a:pPr>
            <a:r>
              <a:rPr lang="zh-CN" altLang="zh-CN" kern="100" dirty="0">
                <a:latin typeface="Calibri" panose="020F0502020204030204" pitchFamily="34" charset="0"/>
                <a:ea typeface="宋体" panose="02010600030101010101" pitchFamily="2" charset="-122"/>
                <a:cs typeface="宋体" panose="02010600030101010101" pitchFamily="2" charset="-122"/>
              </a:rPr>
              <a:t>图</a:t>
            </a:r>
            <a:r>
              <a:rPr lang="en-US" altLang="zh-CN" kern="100" dirty="0">
                <a:latin typeface="Calibri" panose="020F0502020204030204" pitchFamily="34" charset="0"/>
                <a:ea typeface="宋体" panose="02010600030101010101" pitchFamily="2" charset="-122"/>
                <a:cs typeface="宋体" panose="02010600030101010101" pitchFamily="2" charset="-122"/>
              </a:rPr>
              <a:t>4-42</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10" name="矩形 9"/>
          <p:cNvSpPr/>
          <p:nvPr/>
        </p:nvSpPr>
        <p:spPr>
          <a:xfrm>
            <a:off x="2527157" y="4168936"/>
            <a:ext cx="9215664" cy="1477328"/>
          </a:xfrm>
          <a:prstGeom prst="rect">
            <a:avLst/>
          </a:prstGeom>
        </p:spPr>
        <p:txBody>
          <a:bodyPr wrap="square">
            <a:spAutoFit/>
          </a:bodyPr>
          <a:lstStyle/>
          <a:p>
            <a:pPr indent="118745" algn="just">
              <a:lnSpc>
                <a:spcPct val="150000"/>
              </a:lnSpc>
              <a:spcAft>
                <a:spcPts val="0"/>
              </a:spcAft>
            </a:pPr>
            <a:r>
              <a:rPr lang="zh-CN" altLang="zh-CN" sz="2000" kern="100" dirty="0">
                <a:latin typeface="微软雅黑" panose="020B0503020204020204" pitchFamily="34" charset="-122"/>
                <a:ea typeface="微软雅黑" panose="020B0503020204020204" pitchFamily="34" charset="-122"/>
                <a:cs typeface="宋体" panose="02010600030101010101" pitchFamily="2" charset="-122"/>
              </a:rPr>
              <a:t>步骤</a:t>
            </a:r>
            <a:r>
              <a:rPr lang="en-US" altLang="zh-CN" sz="2000" kern="100" dirty="0">
                <a:latin typeface="微软雅黑" panose="020B0503020204020204" pitchFamily="34" charset="-122"/>
                <a:ea typeface="微软雅黑" panose="020B0503020204020204" pitchFamily="34" charset="-122"/>
                <a:cs typeface="宋体" panose="02010600030101010101" pitchFamily="2" charset="-122"/>
              </a:rPr>
              <a:t>08</a:t>
            </a:r>
            <a:r>
              <a:rPr lang="zh-CN" altLang="zh-CN" sz="2000" kern="100" dirty="0">
                <a:latin typeface="微软雅黑" panose="020B0503020204020204" pitchFamily="34" charset="-122"/>
                <a:ea typeface="微软雅黑" panose="020B0503020204020204" pitchFamily="34" charset="-122"/>
                <a:cs typeface="宋体" panose="02010600030101010101" pitchFamily="2" charset="-122"/>
              </a:rPr>
              <a:t>：在素材库中将“宇宙”素材拖入项目中，并且放在“星球运动”预合成的底层，随后把缩放调整为</a:t>
            </a:r>
            <a:r>
              <a:rPr lang="en-US" altLang="zh-CN" sz="2000" kern="100" dirty="0">
                <a:latin typeface="微软雅黑" panose="020B0503020204020204" pitchFamily="34" charset="-122"/>
                <a:ea typeface="微软雅黑" panose="020B0503020204020204" pitchFamily="34" charset="-122"/>
                <a:cs typeface="宋体" panose="02010600030101010101" pitchFamily="2" charset="-122"/>
              </a:rPr>
              <a:t>220%</a:t>
            </a:r>
            <a:r>
              <a:rPr lang="zh-CN" altLang="zh-CN" sz="2000" kern="100" dirty="0">
                <a:latin typeface="微软雅黑" panose="020B0503020204020204" pitchFamily="34" charset="-122"/>
                <a:ea typeface="微软雅黑" panose="020B0503020204020204" pitchFamily="34" charset="-122"/>
                <a:cs typeface="宋体" panose="02010600030101010101" pitchFamily="2" charset="-122"/>
              </a:rPr>
              <a:t>，并在第</a:t>
            </a:r>
            <a:r>
              <a:rPr lang="en-US" altLang="zh-CN" sz="2000" kern="100" dirty="0">
                <a:latin typeface="微软雅黑" panose="020B0503020204020204" pitchFamily="34" charset="-122"/>
                <a:ea typeface="微软雅黑" panose="020B0503020204020204" pitchFamily="34" charset="-122"/>
                <a:cs typeface="宋体" panose="02010600030101010101" pitchFamily="2" charset="-122"/>
              </a:rPr>
              <a:t>0</a:t>
            </a:r>
            <a:r>
              <a:rPr lang="zh-CN" altLang="zh-CN" sz="2000" kern="100" dirty="0">
                <a:latin typeface="微软雅黑" panose="020B0503020204020204" pitchFamily="34" charset="-122"/>
                <a:ea typeface="微软雅黑" panose="020B0503020204020204" pitchFamily="34" charset="-122"/>
                <a:cs typeface="宋体" panose="02010600030101010101" pitchFamily="2" charset="-122"/>
              </a:rPr>
              <a:t>秒处激活关键帧，在第</a:t>
            </a:r>
            <a:r>
              <a:rPr lang="en-US" altLang="zh-CN" sz="2000" kern="100" dirty="0">
                <a:latin typeface="微软雅黑" panose="020B0503020204020204" pitchFamily="34" charset="-122"/>
                <a:ea typeface="微软雅黑" panose="020B0503020204020204" pitchFamily="34" charset="-122"/>
                <a:cs typeface="宋体" panose="02010600030101010101" pitchFamily="2" charset="-122"/>
              </a:rPr>
              <a:t>10</a:t>
            </a:r>
            <a:r>
              <a:rPr lang="zh-CN" altLang="zh-CN" sz="2000" kern="100" dirty="0">
                <a:latin typeface="微软雅黑" panose="020B0503020204020204" pitchFamily="34" charset="-122"/>
                <a:ea typeface="微软雅黑" panose="020B0503020204020204" pitchFamily="34" charset="-122"/>
                <a:cs typeface="宋体" panose="02010600030101010101" pitchFamily="2" charset="-122"/>
              </a:rPr>
              <a:t>秒处将“缩放”属性设置为</a:t>
            </a:r>
            <a:r>
              <a:rPr lang="en-US" altLang="zh-CN" sz="2000" kern="100" dirty="0">
                <a:latin typeface="微软雅黑" panose="020B0503020204020204" pitchFamily="34" charset="-122"/>
                <a:ea typeface="微软雅黑" panose="020B0503020204020204" pitchFamily="34" charset="-122"/>
                <a:cs typeface="宋体" panose="02010600030101010101" pitchFamily="2" charset="-122"/>
              </a:rPr>
              <a:t>280%</a:t>
            </a:r>
            <a:r>
              <a:rPr lang="zh-CN" altLang="zh-CN" sz="2000" kern="100" dirty="0">
                <a:latin typeface="微软雅黑" panose="020B0503020204020204" pitchFamily="34" charset="-122"/>
                <a:ea typeface="微软雅黑" panose="020B0503020204020204" pitchFamily="34" charset="-122"/>
                <a:cs typeface="宋体" panose="02010600030101010101" pitchFamily="2" charset="-122"/>
              </a:rPr>
              <a:t>，如图</a:t>
            </a:r>
            <a:r>
              <a:rPr lang="en-US" altLang="zh-CN" sz="2000" kern="100" dirty="0">
                <a:latin typeface="微软雅黑" panose="020B0503020204020204" pitchFamily="34" charset="-122"/>
                <a:ea typeface="微软雅黑" panose="020B0503020204020204" pitchFamily="34" charset="-122"/>
                <a:cs typeface="宋体" panose="02010600030101010101" pitchFamily="2" charset="-122"/>
              </a:rPr>
              <a:t>4-43</a:t>
            </a:r>
            <a:r>
              <a:rPr lang="zh-CN" altLang="zh-CN" sz="2000" kern="100" dirty="0">
                <a:latin typeface="微软雅黑" panose="020B0503020204020204" pitchFamily="34" charset="-122"/>
                <a:ea typeface="微软雅黑" panose="020B0503020204020204" pitchFamily="34" charset="-122"/>
                <a:cs typeface="宋体" panose="02010600030101010101" pitchFamily="2" charset="-122"/>
              </a:rPr>
              <a:t>所示。</a:t>
            </a:r>
            <a:endPar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12" name="图片 11"/>
          <p:cNvPicPr/>
          <p:nvPr/>
        </p:nvPicPr>
        <p:blipFill>
          <a:blip r:embed="rId5" cstate="print">
            <a:extLst>
              <a:ext uri="{28A0092B-C50C-407E-A947-70E740481C1C}">
                <a14:useLocalDpi xmlns:a14="http://schemas.microsoft.com/office/drawing/2010/main" val="0"/>
              </a:ext>
            </a:extLst>
          </a:blip>
          <a:srcRect/>
          <a:stretch>
            <a:fillRect/>
          </a:stretch>
        </p:blipFill>
        <p:spPr>
          <a:xfrm>
            <a:off x="2620208" y="5774600"/>
            <a:ext cx="7370871" cy="914958"/>
          </a:xfrm>
          <a:prstGeom prst="rect">
            <a:avLst/>
          </a:prstGeom>
          <a:noFill/>
          <a:ln>
            <a:noFill/>
          </a:ln>
        </p:spPr>
      </p:pic>
      <p:sp>
        <p:nvSpPr>
          <p:cNvPr id="13" name="矩形 12"/>
          <p:cNvSpPr/>
          <p:nvPr/>
        </p:nvSpPr>
        <p:spPr>
          <a:xfrm>
            <a:off x="9460416" y="5978163"/>
            <a:ext cx="1452642" cy="507831"/>
          </a:xfrm>
          <a:prstGeom prst="rect">
            <a:avLst/>
          </a:prstGeom>
        </p:spPr>
        <p:txBody>
          <a:bodyPr wrap="none">
            <a:spAutoFit/>
          </a:bodyPr>
          <a:lstStyle/>
          <a:p>
            <a:pPr indent="609600" algn="ctr">
              <a:lnSpc>
                <a:spcPct val="150000"/>
              </a:lnSpc>
              <a:spcAft>
                <a:spcPts val="0"/>
              </a:spcAft>
            </a:pPr>
            <a:r>
              <a:rPr lang="zh-CN" altLang="zh-CN" kern="100" dirty="0">
                <a:latin typeface="Calibri" panose="020F0502020204030204" pitchFamily="34" charset="0"/>
                <a:ea typeface="宋体" panose="02010600030101010101" pitchFamily="2" charset="-122"/>
                <a:cs typeface="宋体" panose="02010600030101010101" pitchFamily="2" charset="-122"/>
              </a:rPr>
              <a:t>图</a:t>
            </a:r>
            <a:r>
              <a:rPr lang="en-US" altLang="zh-CN" kern="100" dirty="0">
                <a:latin typeface="Calibri" panose="020F0502020204030204" pitchFamily="34" charset="0"/>
                <a:ea typeface="宋体" panose="02010600030101010101" pitchFamily="2" charset="-122"/>
                <a:cs typeface="宋体" panose="02010600030101010101" pitchFamily="2" charset="-122"/>
              </a:rPr>
              <a:t>4-43</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14" name="等腰三角形 13"/>
          <p:cNvSpPr/>
          <p:nvPr/>
        </p:nvSpPr>
        <p:spPr>
          <a:xfrm rot="16200000">
            <a:off x="2253007" y="1194060"/>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749289545"/>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p:cNvSpPr/>
          <p:nvPr>
            <p:custDataLst>
              <p:tags r:id="rId1"/>
            </p:custDataLst>
          </p:nvPr>
        </p:nvSpPr>
        <p:spPr>
          <a:xfrm>
            <a:off x="2571956" y="411717"/>
            <a:ext cx="9074612" cy="1104100"/>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p>
        </p:txBody>
      </p:sp>
      <p:grpSp>
        <p:nvGrpSpPr>
          <p:cNvPr id="2" name="组合 1"/>
          <p:cNvGrpSpPr/>
          <p:nvPr/>
        </p:nvGrpSpPr>
        <p:grpSpPr>
          <a:xfrm>
            <a:off x="96252" y="832818"/>
            <a:ext cx="1983941" cy="670333"/>
            <a:chOff x="194013" y="1879279"/>
            <a:chExt cx="1983941" cy="670333"/>
          </a:xfrm>
        </p:grpSpPr>
        <p:sp>
          <p:nvSpPr>
            <p:cNvPr id="3" name="矩形: 圆角 41"/>
            <p:cNvSpPr/>
            <p:nvPr/>
          </p:nvSpPr>
          <p:spPr>
            <a:xfrm>
              <a:off x="194013" y="2027709"/>
              <a:ext cx="1983941" cy="521903"/>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323311" y="1879279"/>
              <a:ext cx="1627369" cy="637675"/>
            </a:xfrm>
            <a:prstGeom prst="rect">
              <a:avLst/>
            </a:prstGeom>
          </p:spPr>
          <p:txBody>
            <a:bodyPr wrap="none">
              <a:spAutoFit/>
            </a:bodyPr>
            <a:lstStyle/>
            <a:p>
              <a:pPr algn="just">
                <a:lnSpc>
                  <a:spcPct val="150000"/>
                </a:lnSpc>
                <a:spcAft>
                  <a:spcPts val="0"/>
                </a:spcAft>
              </a:pPr>
              <a:r>
                <a:rPr lang="zh-CN" altLang="zh-CN" sz="2800" b="1" kern="100" dirty="0">
                  <a:solidFill>
                    <a:schemeClr val="bg1"/>
                  </a:solidFill>
                  <a:latin typeface="黑体" panose="02010609060101010101" pitchFamily="49" charset="-122"/>
                  <a:ea typeface="黑体" panose="02010609060101010101" pitchFamily="49" charset="-122"/>
                  <a:cs typeface="宋体" panose="02010600030101010101" pitchFamily="2" charset="-122"/>
                </a:rPr>
                <a:t>任务实施</a:t>
              </a:r>
              <a:endParaRPr lang="zh-CN" altLang="zh-CN" sz="2000" kern="100" dirty="0">
                <a:solidFill>
                  <a:schemeClr val="bg1"/>
                </a:solidFill>
                <a:effectLst/>
                <a:latin typeface="黑体" panose="02010609060101010101" pitchFamily="49" charset="-122"/>
                <a:ea typeface="黑体" panose="02010609060101010101" pitchFamily="49" charset="-122"/>
                <a:cs typeface="Times New Roman" panose="02020603050405020304" pitchFamily="18" charset="0"/>
              </a:endParaRPr>
            </a:p>
          </p:txBody>
        </p:sp>
      </p:grpSp>
      <p:sp>
        <p:nvSpPr>
          <p:cNvPr id="5" name="矩形 4"/>
          <p:cNvSpPr/>
          <p:nvPr/>
        </p:nvSpPr>
        <p:spPr>
          <a:xfrm>
            <a:off x="2571956" y="578902"/>
            <a:ext cx="8144170" cy="581057"/>
          </a:xfrm>
          <a:prstGeom prst="rect">
            <a:avLst/>
          </a:prstGeom>
        </p:spPr>
        <p:txBody>
          <a:bodyPr wrap="square">
            <a:spAutoFit/>
          </a:bodyPr>
          <a:lstStyle/>
          <a:p>
            <a:pPr indent="304800" algn="just">
              <a:lnSpc>
                <a:spcPct val="150000"/>
              </a:lnSpc>
              <a:spcAft>
                <a:spcPts val="0"/>
              </a:spcAft>
            </a:pP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步骤</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09</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：渲染并输出动画，最终效果如图</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4-44</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所示。</a:t>
            </a:r>
            <a:endParaRPr lang="zh-CN" altLang="zh-CN"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7" name="图片 6"/>
          <p:cNvPicPr/>
          <p:nvPr/>
        </p:nvPicPr>
        <p:blipFill>
          <a:blip r:embed="rId3">
            <a:extLst>
              <a:ext uri="{28A0092B-C50C-407E-A947-70E740481C1C}">
                <a14:useLocalDpi xmlns:a14="http://schemas.microsoft.com/office/drawing/2010/main" val="0"/>
              </a:ext>
            </a:extLst>
          </a:blip>
          <a:srcRect/>
          <a:stretch>
            <a:fillRect/>
          </a:stretch>
        </p:blipFill>
        <p:spPr>
          <a:xfrm>
            <a:off x="3300328" y="2116138"/>
            <a:ext cx="7415798" cy="3370261"/>
          </a:xfrm>
          <a:prstGeom prst="rect">
            <a:avLst/>
          </a:prstGeom>
          <a:noFill/>
          <a:ln>
            <a:noFill/>
          </a:ln>
        </p:spPr>
      </p:pic>
      <p:sp>
        <p:nvSpPr>
          <p:cNvPr id="8" name="矩形 7"/>
          <p:cNvSpPr/>
          <p:nvPr/>
        </p:nvSpPr>
        <p:spPr>
          <a:xfrm>
            <a:off x="6293588" y="5650780"/>
            <a:ext cx="1144865" cy="507831"/>
          </a:xfrm>
          <a:prstGeom prst="rect">
            <a:avLst/>
          </a:prstGeom>
        </p:spPr>
        <p:txBody>
          <a:bodyPr wrap="none">
            <a:spAutoFit/>
          </a:bodyPr>
          <a:lstStyle/>
          <a:p>
            <a:pPr indent="304800" algn="ctr">
              <a:lnSpc>
                <a:spcPct val="150000"/>
              </a:lnSpc>
              <a:spcAft>
                <a:spcPts val="0"/>
              </a:spcAft>
            </a:pPr>
            <a:r>
              <a:rPr lang="zh-CN" altLang="zh-CN" kern="100" dirty="0">
                <a:latin typeface="Calibri" panose="020F0502020204030204" pitchFamily="34" charset="0"/>
                <a:ea typeface="宋体" panose="02010600030101010101" pitchFamily="2" charset="-122"/>
                <a:cs typeface="宋体" panose="02010600030101010101" pitchFamily="2" charset="-122"/>
              </a:rPr>
              <a:t>图</a:t>
            </a:r>
            <a:r>
              <a:rPr lang="en-US" altLang="zh-CN" kern="100" dirty="0">
                <a:latin typeface="Calibri" panose="020F0502020204030204" pitchFamily="34" charset="0"/>
                <a:ea typeface="宋体" panose="02010600030101010101" pitchFamily="2" charset="-122"/>
                <a:cs typeface="宋体" panose="02010600030101010101" pitchFamily="2" charset="-122"/>
              </a:rPr>
              <a:t>4-44</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9" name="等腰三角形 8"/>
          <p:cNvSpPr/>
          <p:nvPr/>
        </p:nvSpPr>
        <p:spPr>
          <a:xfrm rot="16200000">
            <a:off x="2253007" y="1161976"/>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868922660"/>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圆角矩形 11"/>
          <p:cNvSpPr/>
          <p:nvPr>
            <p:custDataLst>
              <p:tags r:id="rId1"/>
            </p:custDataLst>
          </p:nvPr>
        </p:nvSpPr>
        <p:spPr>
          <a:xfrm>
            <a:off x="2605364" y="3078990"/>
            <a:ext cx="9586636" cy="3369935"/>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p>
        </p:txBody>
      </p:sp>
      <p:sp>
        <p:nvSpPr>
          <p:cNvPr id="6" name="圆角矩形 5"/>
          <p:cNvSpPr/>
          <p:nvPr>
            <p:custDataLst>
              <p:tags r:id="rId2"/>
            </p:custDataLst>
          </p:nvPr>
        </p:nvSpPr>
        <p:spPr>
          <a:xfrm>
            <a:off x="2652293" y="208488"/>
            <a:ext cx="9347202" cy="2278038"/>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p>
        </p:txBody>
      </p:sp>
      <p:grpSp>
        <p:nvGrpSpPr>
          <p:cNvPr id="2" name="组合 1"/>
          <p:cNvGrpSpPr/>
          <p:nvPr/>
        </p:nvGrpSpPr>
        <p:grpSpPr>
          <a:xfrm>
            <a:off x="93342" y="832818"/>
            <a:ext cx="2034977" cy="738664"/>
            <a:chOff x="142977" y="1879279"/>
            <a:chExt cx="2034977" cy="738664"/>
          </a:xfrm>
        </p:grpSpPr>
        <p:sp>
          <p:nvSpPr>
            <p:cNvPr id="3" name="矩形: 圆角 41"/>
            <p:cNvSpPr/>
            <p:nvPr/>
          </p:nvSpPr>
          <p:spPr>
            <a:xfrm>
              <a:off x="194013" y="2027709"/>
              <a:ext cx="1983941" cy="521903"/>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142977" y="1879279"/>
              <a:ext cx="1988045" cy="738664"/>
            </a:xfrm>
            <a:prstGeom prst="rect">
              <a:avLst/>
            </a:prstGeom>
          </p:spPr>
          <p:txBody>
            <a:bodyPr wrap="none">
              <a:spAutoFit/>
            </a:bodyPr>
            <a:lstStyle/>
            <a:p>
              <a:pPr algn="just">
                <a:lnSpc>
                  <a:spcPct val="150000"/>
                </a:lnSpc>
                <a:spcAft>
                  <a:spcPts val="0"/>
                </a:spcAft>
              </a:pPr>
              <a:r>
                <a:rPr lang="zh-CN" altLang="en-US" sz="2800" b="1" kern="100" dirty="0">
                  <a:solidFill>
                    <a:schemeClr val="bg1"/>
                  </a:solidFill>
                  <a:latin typeface="黑体" panose="02010609060101010101" pitchFamily="49" charset="-122"/>
                  <a:ea typeface="黑体" panose="02010609060101010101" pitchFamily="49" charset="-122"/>
                  <a:cs typeface="Times New Roman" panose="02020603050405020304" pitchFamily="18" charset="0"/>
                </a:rPr>
                <a:t>嵌</a:t>
              </a:r>
              <a:r>
                <a:rPr lang="zh-CN" altLang="en-US" sz="2800" b="1" kern="100" dirty="0" smtClean="0">
                  <a:solidFill>
                    <a:schemeClr val="bg1"/>
                  </a:solidFill>
                  <a:latin typeface="黑体" panose="02010609060101010101" pitchFamily="49" charset="-122"/>
                  <a:ea typeface="黑体" panose="02010609060101010101" pitchFamily="49" charset="-122"/>
                  <a:cs typeface="Times New Roman" panose="02020603050405020304" pitchFamily="18" charset="0"/>
                </a:rPr>
                <a:t>套的概念</a:t>
              </a:r>
              <a:endParaRPr lang="zh-CN" altLang="zh-CN" sz="2000" kern="100" dirty="0">
                <a:solidFill>
                  <a:schemeClr val="bg1"/>
                </a:solidFill>
                <a:effectLst/>
                <a:latin typeface="黑体" panose="02010609060101010101" pitchFamily="49" charset="-122"/>
                <a:ea typeface="黑体" panose="02010609060101010101" pitchFamily="49" charset="-122"/>
                <a:cs typeface="Times New Roman" panose="02020603050405020304" pitchFamily="18" charset="0"/>
              </a:endParaRPr>
            </a:p>
          </p:txBody>
        </p:sp>
      </p:grpSp>
      <p:sp>
        <p:nvSpPr>
          <p:cNvPr id="5" name="矩形 4"/>
          <p:cNvSpPr/>
          <p:nvPr/>
        </p:nvSpPr>
        <p:spPr>
          <a:xfrm>
            <a:off x="2826083" y="324987"/>
            <a:ext cx="8999621" cy="1884618"/>
          </a:xfrm>
          <a:prstGeom prst="rect">
            <a:avLst/>
          </a:prstGeom>
        </p:spPr>
        <p:txBody>
          <a:bodyPr wrap="square">
            <a:spAutoFit/>
          </a:bodyPr>
          <a:lstStyle/>
          <a:p>
            <a:pPr indent="304800" algn="just">
              <a:lnSpc>
                <a:spcPct val="150000"/>
              </a:lnSpc>
              <a:spcAft>
                <a:spcPts val="0"/>
              </a:spcAft>
            </a:pPr>
            <a:r>
              <a:rPr lang="zh-CN" altLang="zh-CN" sz="2000" kern="100" dirty="0">
                <a:latin typeface="微软雅黑" panose="020B0503020204020204" pitchFamily="34" charset="-122"/>
                <a:ea typeface="微软雅黑" panose="020B0503020204020204" pitchFamily="34" charset="-122"/>
                <a:cs typeface="宋体" panose="02010600030101010101" pitchFamily="2" charset="-122"/>
              </a:rPr>
              <a:t>嵌套本质上是将一个或者多个素材，合称为一个整体，从而把嵌套后的素材变为一个新素材，再进行后续操作。此功能最直接的提现就是可以将一段素材拆分为多个层次去制作与调整，这样的好处是操作某一层的设置时，不会对其他图层产生影响。尤其是应对复杂场景时，更需要嵌套功能。</a:t>
            </a:r>
            <a:endPar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grpSp>
        <p:nvGrpSpPr>
          <p:cNvPr id="7" name="组合 6"/>
          <p:cNvGrpSpPr/>
          <p:nvPr/>
        </p:nvGrpSpPr>
        <p:grpSpPr>
          <a:xfrm>
            <a:off x="105301" y="3719019"/>
            <a:ext cx="2034974" cy="738664"/>
            <a:chOff x="142980" y="1879279"/>
            <a:chExt cx="2034974" cy="738664"/>
          </a:xfrm>
        </p:grpSpPr>
        <p:sp>
          <p:nvSpPr>
            <p:cNvPr id="8" name="矩形: 圆角 41"/>
            <p:cNvSpPr/>
            <p:nvPr/>
          </p:nvSpPr>
          <p:spPr>
            <a:xfrm>
              <a:off x="194013" y="2027709"/>
              <a:ext cx="1983941" cy="521903"/>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42980" y="1879279"/>
              <a:ext cx="1988045" cy="738664"/>
            </a:xfrm>
            <a:prstGeom prst="rect">
              <a:avLst/>
            </a:prstGeom>
          </p:spPr>
          <p:txBody>
            <a:bodyPr wrap="none">
              <a:spAutoFit/>
            </a:bodyPr>
            <a:lstStyle/>
            <a:p>
              <a:pPr algn="just">
                <a:lnSpc>
                  <a:spcPct val="150000"/>
                </a:lnSpc>
                <a:spcAft>
                  <a:spcPts val="0"/>
                </a:spcAft>
              </a:pPr>
              <a:r>
                <a:rPr lang="zh-CN" altLang="en-US" sz="2800" b="1" kern="100" dirty="0">
                  <a:solidFill>
                    <a:schemeClr val="bg1"/>
                  </a:solidFill>
                  <a:latin typeface="黑体" panose="02010609060101010101" pitchFamily="49" charset="-122"/>
                  <a:ea typeface="黑体" panose="02010609060101010101" pitchFamily="49" charset="-122"/>
                  <a:cs typeface="Times New Roman" panose="02020603050405020304" pitchFamily="18" charset="0"/>
                </a:rPr>
                <a:t>嵌</a:t>
              </a:r>
              <a:r>
                <a:rPr lang="zh-CN" altLang="en-US" sz="2800" b="1" kern="100" dirty="0" smtClean="0">
                  <a:solidFill>
                    <a:schemeClr val="bg1"/>
                  </a:solidFill>
                  <a:latin typeface="黑体" panose="02010609060101010101" pitchFamily="49" charset="-122"/>
                  <a:ea typeface="黑体" panose="02010609060101010101" pitchFamily="49" charset="-122"/>
                  <a:cs typeface="Times New Roman" panose="02020603050405020304" pitchFamily="18" charset="0"/>
                </a:rPr>
                <a:t>套的方法</a:t>
              </a:r>
              <a:endParaRPr lang="zh-CN" altLang="zh-CN" sz="2000" kern="100" dirty="0">
                <a:solidFill>
                  <a:schemeClr val="bg1"/>
                </a:solidFill>
                <a:effectLst/>
                <a:latin typeface="黑体" panose="02010609060101010101" pitchFamily="49" charset="-122"/>
                <a:ea typeface="黑体" panose="02010609060101010101" pitchFamily="49" charset="-122"/>
                <a:cs typeface="Times New Roman" panose="02020603050405020304" pitchFamily="18" charset="0"/>
              </a:endParaRPr>
            </a:p>
          </p:txBody>
        </p:sp>
      </p:grpSp>
      <p:sp>
        <p:nvSpPr>
          <p:cNvPr id="11" name="矩形 10"/>
          <p:cNvSpPr/>
          <p:nvPr/>
        </p:nvSpPr>
        <p:spPr>
          <a:xfrm>
            <a:off x="2652293" y="3134143"/>
            <a:ext cx="9347202" cy="3323987"/>
          </a:xfrm>
          <a:prstGeom prst="rect">
            <a:avLst/>
          </a:prstGeom>
        </p:spPr>
        <p:txBody>
          <a:bodyPr wrap="square">
            <a:spAutoFit/>
          </a:bodyPr>
          <a:lstStyle/>
          <a:p>
            <a:pPr indent="304800" algn="just">
              <a:lnSpc>
                <a:spcPct val="150000"/>
              </a:lnSpc>
              <a:spcAft>
                <a:spcPts val="0"/>
              </a:spcAft>
            </a:pPr>
            <a:r>
              <a:rPr lang="zh-CN" altLang="zh-CN" sz="2000" kern="100" dirty="0">
                <a:latin typeface="微软雅黑" panose="020B0503020204020204" pitchFamily="34" charset="-122"/>
                <a:ea typeface="微软雅黑" panose="020B0503020204020204" pitchFamily="34" charset="-122"/>
                <a:cs typeface="宋体" panose="02010600030101010101" pitchFamily="2" charset="-122"/>
              </a:rPr>
              <a:t>嵌套的方法主要有以下两种</a:t>
            </a:r>
            <a:r>
              <a:rPr lang="en-US" altLang="zh-CN" sz="2000" kern="100" dirty="0">
                <a:latin typeface="微软雅黑" panose="020B0503020204020204" pitchFamily="34" charset="-122"/>
                <a:ea typeface="微软雅黑" panose="020B0503020204020204" pitchFamily="34" charset="-122"/>
                <a:cs typeface="宋体" panose="02010600030101010101" pitchFamily="2" charset="-122"/>
              </a:rPr>
              <a:t>:</a:t>
            </a:r>
            <a:endParaRPr lang="zh-CN" altLang="zh-CN" sz="1600" kern="100" dirty="0">
              <a:latin typeface="微软雅黑" panose="020B0503020204020204" pitchFamily="34" charset="-122"/>
              <a:ea typeface="微软雅黑" panose="020B0503020204020204" pitchFamily="34" charset="-122"/>
              <a:cs typeface="Times New Roman" panose="02020603050405020304" pitchFamily="18" charset="0"/>
            </a:endParaRPr>
          </a:p>
          <a:p>
            <a:pPr indent="304800" algn="just">
              <a:lnSpc>
                <a:spcPct val="150000"/>
              </a:lnSpc>
              <a:spcAft>
                <a:spcPts val="0"/>
              </a:spcAft>
            </a:pPr>
            <a:r>
              <a:rPr lang="zh-CN" altLang="zh-CN" sz="2000" kern="100" dirty="0">
                <a:latin typeface="微软雅黑" panose="020B0503020204020204" pitchFamily="34" charset="-122"/>
                <a:ea typeface="微软雅黑" panose="020B0503020204020204" pitchFamily="34" charset="-122"/>
                <a:cs typeface="宋体" panose="02010600030101010101" pitchFamily="2" charset="-122"/>
              </a:rPr>
              <a:t>第</a:t>
            </a:r>
            <a:r>
              <a:rPr lang="en-US" altLang="zh-CN" sz="2000" kern="100" dirty="0">
                <a:latin typeface="微软雅黑" panose="020B0503020204020204" pitchFamily="34" charset="-122"/>
                <a:ea typeface="微软雅黑" panose="020B0503020204020204" pitchFamily="34" charset="-122"/>
                <a:cs typeface="宋体" panose="02010600030101010101" pitchFamily="2" charset="-122"/>
              </a:rPr>
              <a:t>1</a:t>
            </a:r>
            <a:r>
              <a:rPr lang="zh-CN" altLang="zh-CN" sz="2000" kern="100" dirty="0">
                <a:latin typeface="微软雅黑" panose="020B0503020204020204" pitchFamily="34" charset="-122"/>
                <a:ea typeface="微软雅黑" panose="020B0503020204020204" pitchFamily="34" charset="-122"/>
                <a:cs typeface="宋体" panose="02010600030101010101" pitchFamily="2" charset="-122"/>
              </a:rPr>
              <a:t>种</a:t>
            </a:r>
            <a:r>
              <a:rPr lang="en-US" altLang="zh-CN" sz="2000" kern="100" dirty="0">
                <a:latin typeface="微软雅黑" panose="020B0503020204020204" pitchFamily="34" charset="-122"/>
                <a:ea typeface="微软雅黑" panose="020B0503020204020204" pitchFamily="34" charset="-122"/>
                <a:cs typeface="宋体" panose="02010600030101010101" pitchFamily="2" charset="-122"/>
              </a:rPr>
              <a:t>:</a:t>
            </a:r>
            <a:r>
              <a:rPr lang="zh-CN" altLang="zh-CN" sz="2000" kern="100" dirty="0">
                <a:latin typeface="微软雅黑" panose="020B0503020204020204" pitchFamily="34" charset="-122"/>
                <a:ea typeface="微软雅黑" panose="020B0503020204020204" pitchFamily="34" charset="-122"/>
                <a:cs typeface="宋体" panose="02010600030101010101" pitchFamily="2" charset="-122"/>
              </a:rPr>
              <a:t>在“项目”面板中，可以看到目前项目里的素材，此时将任何一个素材拖动到“时间轴”面板的任意一个合成中，即可与此合成成为一个嵌套，将某个合成作为一个图层拖拽到“时间轴”面板中的另一个合成中，如图</a:t>
            </a:r>
            <a:r>
              <a:rPr lang="en-US" altLang="zh-CN" sz="2000" kern="100" dirty="0">
                <a:latin typeface="微软雅黑" panose="020B0503020204020204" pitchFamily="34" charset="-122"/>
                <a:ea typeface="微软雅黑" panose="020B0503020204020204" pitchFamily="34" charset="-122"/>
                <a:cs typeface="宋体" panose="02010600030101010101" pitchFamily="2" charset="-122"/>
              </a:rPr>
              <a:t>4-45</a:t>
            </a:r>
            <a:r>
              <a:rPr lang="zh-CN" altLang="zh-CN" sz="2000" kern="100" dirty="0">
                <a:latin typeface="微软雅黑" panose="020B0503020204020204" pitchFamily="34" charset="-122"/>
                <a:ea typeface="微软雅黑" panose="020B0503020204020204" pitchFamily="34" charset="-122"/>
                <a:cs typeface="宋体" panose="02010600030101010101" pitchFamily="2" charset="-122"/>
              </a:rPr>
              <a:t>所示。</a:t>
            </a:r>
            <a:endParaRPr lang="zh-CN" altLang="zh-CN" sz="1600" kern="100" dirty="0">
              <a:latin typeface="微软雅黑" panose="020B0503020204020204" pitchFamily="34" charset="-122"/>
              <a:ea typeface="微软雅黑" panose="020B0503020204020204" pitchFamily="34" charset="-122"/>
              <a:cs typeface="Times New Roman" panose="02020603050405020304" pitchFamily="18" charset="0"/>
            </a:endParaRPr>
          </a:p>
          <a:p>
            <a:pPr indent="304800" algn="just">
              <a:lnSpc>
                <a:spcPct val="150000"/>
              </a:lnSpc>
              <a:spcAft>
                <a:spcPts val="0"/>
              </a:spcAft>
            </a:pPr>
            <a:r>
              <a:rPr lang="zh-CN" altLang="zh-CN" sz="2000" kern="100" dirty="0">
                <a:latin typeface="微软雅黑" panose="020B0503020204020204" pitchFamily="34" charset="-122"/>
                <a:ea typeface="微软雅黑" panose="020B0503020204020204" pitchFamily="34" charset="-122"/>
                <a:cs typeface="宋体" panose="02010600030101010101" pitchFamily="2" charset="-122"/>
              </a:rPr>
              <a:t>第</a:t>
            </a:r>
            <a:r>
              <a:rPr lang="en-US" altLang="zh-CN" sz="2000" kern="100" dirty="0">
                <a:latin typeface="微软雅黑" panose="020B0503020204020204" pitchFamily="34" charset="-122"/>
                <a:ea typeface="微软雅黑" panose="020B0503020204020204" pitchFamily="34" charset="-122"/>
                <a:cs typeface="宋体" panose="02010600030101010101" pitchFamily="2" charset="-122"/>
              </a:rPr>
              <a:t>2</a:t>
            </a:r>
            <a:r>
              <a:rPr lang="zh-CN" altLang="zh-CN" sz="2000" kern="100" dirty="0">
                <a:latin typeface="微软雅黑" panose="020B0503020204020204" pitchFamily="34" charset="-122"/>
                <a:ea typeface="微软雅黑" panose="020B0503020204020204" pitchFamily="34" charset="-122"/>
                <a:cs typeface="宋体" panose="02010600030101010101" pitchFamily="2" charset="-122"/>
              </a:rPr>
              <a:t>种</a:t>
            </a:r>
            <a:r>
              <a:rPr lang="en-US" altLang="zh-CN" sz="2000" kern="100" dirty="0">
                <a:latin typeface="微软雅黑" panose="020B0503020204020204" pitchFamily="34" charset="-122"/>
                <a:ea typeface="微软雅黑" panose="020B0503020204020204" pitchFamily="34" charset="-122"/>
                <a:cs typeface="宋体" panose="02010600030101010101" pitchFamily="2" charset="-122"/>
              </a:rPr>
              <a:t>:</a:t>
            </a:r>
            <a:r>
              <a:rPr lang="zh-CN" altLang="zh-CN" sz="2000" kern="100" dirty="0">
                <a:latin typeface="微软雅黑" panose="020B0503020204020204" pitchFamily="34" charset="-122"/>
                <a:ea typeface="微软雅黑" panose="020B0503020204020204" pitchFamily="34" charset="-122"/>
                <a:cs typeface="宋体" panose="02010600030101010101" pitchFamily="2" charset="-122"/>
              </a:rPr>
              <a:t>将素材拖入时间轴面板中操作后，框选一个或多个图层，然后点击上方的“图层”按钮，随后在下拉菜单中选择“预合成”即可把选中的素材添加为同一个“预合成”。如图</a:t>
            </a:r>
            <a:r>
              <a:rPr lang="en-US" altLang="zh-CN" sz="2000" kern="100" dirty="0">
                <a:latin typeface="微软雅黑" panose="020B0503020204020204" pitchFamily="34" charset="-122"/>
                <a:ea typeface="微软雅黑" panose="020B0503020204020204" pitchFamily="34" charset="-122"/>
                <a:cs typeface="宋体" panose="02010600030101010101" pitchFamily="2" charset="-122"/>
              </a:rPr>
              <a:t>4-46</a:t>
            </a:r>
            <a:r>
              <a:rPr lang="zh-CN" altLang="zh-CN" sz="2000" kern="100" dirty="0">
                <a:latin typeface="微软雅黑" panose="020B0503020204020204" pitchFamily="34" charset="-122"/>
                <a:ea typeface="微软雅黑" panose="020B0503020204020204" pitchFamily="34" charset="-122"/>
                <a:cs typeface="宋体" panose="02010600030101010101" pitchFamily="2" charset="-122"/>
              </a:rPr>
              <a:t>所示。</a:t>
            </a:r>
            <a:endPar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3" name="等腰三角形 12"/>
          <p:cNvSpPr/>
          <p:nvPr/>
        </p:nvSpPr>
        <p:spPr>
          <a:xfrm rot="16200000">
            <a:off x="2253007" y="1145934"/>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p:cNvSpPr/>
          <p:nvPr/>
        </p:nvSpPr>
        <p:spPr>
          <a:xfrm rot="16200000">
            <a:off x="2253007" y="4113727"/>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845119816"/>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p:nvPr/>
        </p:nvPicPr>
        <p:blipFill>
          <a:blip r:embed="rId2">
            <a:extLst>
              <a:ext uri="{28A0092B-C50C-407E-A947-70E740481C1C}">
                <a14:useLocalDpi xmlns:a14="http://schemas.microsoft.com/office/drawing/2010/main" val="0"/>
              </a:ext>
            </a:extLst>
          </a:blip>
          <a:srcRect/>
          <a:stretch>
            <a:fillRect/>
          </a:stretch>
        </p:blipFill>
        <p:spPr>
          <a:xfrm>
            <a:off x="2887495" y="218590"/>
            <a:ext cx="2892921" cy="5460315"/>
          </a:xfrm>
          <a:prstGeom prst="rect">
            <a:avLst/>
          </a:prstGeom>
          <a:noFill/>
          <a:ln>
            <a:noFill/>
          </a:ln>
        </p:spPr>
      </p:pic>
      <p:grpSp>
        <p:nvGrpSpPr>
          <p:cNvPr id="3" name="组合 2"/>
          <p:cNvGrpSpPr/>
          <p:nvPr/>
        </p:nvGrpSpPr>
        <p:grpSpPr>
          <a:xfrm>
            <a:off x="124254" y="905008"/>
            <a:ext cx="2034974" cy="738664"/>
            <a:chOff x="142980" y="1879279"/>
            <a:chExt cx="2034974" cy="738664"/>
          </a:xfrm>
        </p:grpSpPr>
        <p:sp>
          <p:nvSpPr>
            <p:cNvPr id="4" name="矩形: 圆角 41"/>
            <p:cNvSpPr/>
            <p:nvPr/>
          </p:nvSpPr>
          <p:spPr>
            <a:xfrm>
              <a:off x="194013" y="2027709"/>
              <a:ext cx="1983941" cy="521903"/>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42980" y="1879279"/>
              <a:ext cx="1988045" cy="738664"/>
            </a:xfrm>
            <a:prstGeom prst="rect">
              <a:avLst/>
            </a:prstGeom>
          </p:spPr>
          <p:txBody>
            <a:bodyPr wrap="none">
              <a:spAutoFit/>
            </a:bodyPr>
            <a:lstStyle/>
            <a:p>
              <a:pPr algn="just">
                <a:lnSpc>
                  <a:spcPct val="150000"/>
                </a:lnSpc>
                <a:spcAft>
                  <a:spcPts val="0"/>
                </a:spcAft>
              </a:pPr>
              <a:r>
                <a:rPr lang="zh-CN" altLang="en-US" sz="2800" b="1" kern="100" dirty="0">
                  <a:solidFill>
                    <a:schemeClr val="bg1"/>
                  </a:solidFill>
                  <a:latin typeface="黑体" panose="02010609060101010101" pitchFamily="49" charset="-122"/>
                  <a:ea typeface="黑体" panose="02010609060101010101" pitchFamily="49" charset="-122"/>
                  <a:cs typeface="Times New Roman" panose="02020603050405020304" pitchFamily="18" charset="0"/>
                </a:rPr>
                <a:t>嵌</a:t>
              </a:r>
              <a:r>
                <a:rPr lang="zh-CN" altLang="en-US" sz="2800" b="1" kern="100" dirty="0" smtClean="0">
                  <a:solidFill>
                    <a:schemeClr val="bg1"/>
                  </a:solidFill>
                  <a:latin typeface="黑体" panose="02010609060101010101" pitchFamily="49" charset="-122"/>
                  <a:ea typeface="黑体" panose="02010609060101010101" pitchFamily="49" charset="-122"/>
                  <a:cs typeface="Times New Roman" panose="02020603050405020304" pitchFamily="18" charset="0"/>
                </a:rPr>
                <a:t>套的方法</a:t>
              </a:r>
              <a:endParaRPr lang="zh-CN" altLang="zh-CN" sz="2000" kern="100" dirty="0">
                <a:solidFill>
                  <a:schemeClr val="bg1"/>
                </a:solidFill>
                <a:effectLst/>
                <a:latin typeface="黑体" panose="02010609060101010101" pitchFamily="49" charset="-122"/>
                <a:ea typeface="黑体" panose="02010609060101010101" pitchFamily="49" charset="-122"/>
                <a:cs typeface="Times New Roman" panose="02020603050405020304" pitchFamily="18" charset="0"/>
              </a:endParaRPr>
            </a:p>
          </p:txBody>
        </p:sp>
      </p:grpSp>
      <p:sp>
        <p:nvSpPr>
          <p:cNvPr id="6" name="矩形 5"/>
          <p:cNvSpPr/>
          <p:nvPr/>
        </p:nvSpPr>
        <p:spPr>
          <a:xfrm>
            <a:off x="5803659" y="2579414"/>
            <a:ext cx="987771" cy="369332"/>
          </a:xfrm>
          <a:prstGeom prst="rect">
            <a:avLst/>
          </a:prstGeom>
        </p:spPr>
        <p:txBody>
          <a:bodyPr wrap="none">
            <a:spAutoFit/>
          </a:bodyPr>
          <a:lstStyle/>
          <a:p>
            <a:r>
              <a:rPr lang="zh-CN" altLang="zh-CN" kern="100" dirty="0">
                <a:ea typeface="宋体" panose="02010600030101010101" pitchFamily="2" charset="-122"/>
                <a:cs typeface="宋体" panose="02010600030101010101" pitchFamily="2" charset="-122"/>
              </a:rPr>
              <a:t>图</a:t>
            </a:r>
            <a:r>
              <a:rPr lang="en-US" altLang="zh-CN" kern="100" dirty="0">
                <a:ea typeface="宋体" panose="02010600030101010101" pitchFamily="2" charset="-122"/>
                <a:cs typeface="宋体" panose="02010600030101010101" pitchFamily="2" charset="-122"/>
              </a:rPr>
              <a:t>4-45 </a:t>
            </a:r>
            <a:endParaRPr lang="zh-CN" altLang="en-US" dirty="0"/>
          </a:p>
        </p:txBody>
      </p:sp>
      <p:pic>
        <p:nvPicPr>
          <p:cNvPr id="7" name="图片 6"/>
          <p:cNvPicPr/>
          <p:nvPr/>
        </p:nvPicPr>
        <p:blipFill>
          <a:blip r:embed="rId3">
            <a:extLst>
              <a:ext uri="{28A0092B-C50C-407E-A947-70E740481C1C}">
                <a14:useLocalDpi xmlns:a14="http://schemas.microsoft.com/office/drawing/2010/main" val="0"/>
              </a:ext>
            </a:extLst>
          </a:blip>
          <a:srcRect/>
          <a:stretch>
            <a:fillRect/>
          </a:stretch>
        </p:blipFill>
        <p:spPr>
          <a:xfrm>
            <a:off x="7570032" y="218589"/>
            <a:ext cx="2680874" cy="5460315"/>
          </a:xfrm>
          <a:prstGeom prst="rect">
            <a:avLst/>
          </a:prstGeom>
          <a:noFill/>
          <a:ln>
            <a:noFill/>
          </a:ln>
        </p:spPr>
      </p:pic>
      <p:sp>
        <p:nvSpPr>
          <p:cNvPr id="8" name="矩形 7"/>
          <p:cNvSpPr/>
          <p:nvPr/>
        </p:nvSpPr>
        <p:spPr>
          <a:xfrm>
            <a:off x="10250906" y="2579414"/>
            <a:ext cx="1034257" cy="369332"/>
          </a:xfrm>
          <a:prstGeom prst="rect">
            <a:avLst/>
          </a:prstGeom>
        </p:spPr>
        <p:txBody>
          <a:bodyPr wrap="none">
            <a:spAutoFit/>
          </a:bodyPr>
          <a:lstStyle/>
          <a:p>
            <a:r>
              <a:rPr lang="en-US" altLang="zh-CN" kern="100" dirty="0">
                <a:latin typeface="宋体" panose="02010600030101010101" pitchFamily="2" charset="-122"/>
                <a:cs typeface="宋体" panose="02010600030101010101" pitchFamily="2" charset="-122"/>
              </a:rPr>
              <a:t> </a:t>
            </a:r>
            <a:r>
              <a:rPr lang="zh-CN" altLang="zh-CN" kern="100" dirty="0">
                <a:ea typeface="宋体" panose="02010600030101010101" pitchFamily="2" charset="-122"/>
                <a:cs typeface="宋体" panose="02010600030101010101" pitchFamily="2" charset="-122"/>
              </a:rPr>
              <a:t>图</a:t>
            </a:r>
            <a:r>
              <a:rPr lang="en-US" altLang="zh-CN" kern="100" dirty="0">
                <a:ea typeface="宋体" panose="02010600030101010101" pitchFamily="2" charset="-122"/>
                <a:cs typeface="宋体" panose="02010600030101010101" pitchFamily="2" charset="-122"/>
              </a:rPr>
              <a:t>4-46</a:t>
            </a:r>
            <a:endParaRPr lang="zh-CN" altLang="en-US" dirty="0"/>
          </a:p>
        </p:txBody>
      </p:sp>
      <p:sp>
        <p:nvSpPr>
          <p:cNvPr id="9" name="等腰三角形 8"/>
          <p:cNvSpPr/>
          <p:nvPr/>
        </p:nvSpPr>
        <p:spPr>
          <a:xfrm rot="16200000">
            <a:off x="2269049" y="1242186"/>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206682792"/>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custDataLst>
              <p:tags r:id="rId1"/>
            </p:custDataLst>
          </p:nvPr>
        </p:nvSpPr>
        <p:spPr>
          <a:xfrm>
            <a:off x="2759242" y="208662"/>
            <a:ext cx="9407130" cy="3886122"/>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p>
        </p:txBody>
      </p:sp>
      <p:grpSp>
        <p:nvGrpSpPr>
          <p:cNvPr id="2" name="组合 1"/>
          <p:cNvGrpSpPr/>
          <p:nvPr/>
        </p:nvGrpSpPr>
        <p:grpSpPr>
          <a:xfrm>
            <a:off x="124254" y="905008"/>
            <a:ext cx="2034974" cy="738664"/>
            <a:chOff x="142980" y="1879279"/>
            <a:chExt cx="2034974" cy="738664"/>
          </a:xfrm>
        </p:grpSpPr>
        <p:sp>
          <p:nvSpPr>
            <p:cNvPr id="3" name="矩形: 圆角 41"/>
            <p:cNvSpPr/>
            <p:nvPr/>
          </p:nvSpPr>
          <p:spPr>
            <a:xfrm>
              <a:off x="194013" y="2027709"/>
              <a:ext cx="1983941" cy="521903"/>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142980" y="1879279"/>
              <a:ext cx="1988045" cy="738664"/>
            </a:xfrm>
            <a:prstGeom prst="rect">
              <a:avLst/>
            </a:prstGeom>
          </p:spPr>
          <p:txBody>
            <a:bodyPr wrap="none">
              <a:spAutoFit/>
            </a:bodyPr>
            <a:lstStyle/>
            <a:p>
              <a:pPr algn="just">
                <a:lnSpc>
                  <a:spcPct val="150000"/>
                </a:lnSpc>
                <a:spcAft>
                  <a:spcPts val="0"/>
                </a:spcAft>
              </a:pPr>
              <a:r>
                <a:rPr lang="zh-CN" altLang="en-US" sz="2800" b="1" kern="100" dirty="0">
                  <a:solidFill>
                    <a:schemeClr val="bg1"/>
                  </a:solidFill>
                  <a:latin typeface="黑体" panose="02010609060101010101" pitchFamily="49" charset="-122"/>
                  <a:ea typeface="黑体" panose="02010609060101010101" pitchFamily="49" charset="-122"/>
                  <a:cs typeface="Times New Roman" panose="02020603050405020304" pitchFamily="18" charset="0"/>
                </a:rPr>
                <a:t>嵌</a:t>
              </a:r>
              <a:r>
                <a:rPr lang="zh-CN" altLang="en-US" sz="2800" b="1" kern="100" dirty="0" smtClean="0">
                  <a:solidFill>
                    <a:schemeClr val="bg1"/>
                  </a:solidFill>
                  <a:latin typeface="黑体" panose="02010609060101010101" pitchFamily="49" charset="-122"/>
                  <a:ea typeface="黑体" panose="02010609060101010101" pitchFamily="49" charset="-122"/>
                  <a:cs typeface="Times New Roman" panose="02020603050405020304" pitchFamily="18" charset="0"/>
                </a:rPr>
                <a:t>套的方法</a:t>
              </a:r>
              <a:endParaRPr lang="zh-CN" altLang="zh-CN" sz="2000" kern="100" dirty="0">
                <a:solidFill>
                  <a:schemeClr val="bg1"/>
                </a:solidFill>
                <a:effectLst/>
                <a:latin typeface="黑体" panose="02010609060101010101" pitchFamily="49" charset="-122"/>
                <a:ea typeface="黑体" panose="02010609060101010101" pitchFamily="49" charset="-122"/>
                <a:cs typeface="Times New Roman" panose="02020603050405020304" pitchFamily="18" charset="0"/>
              </a:endParaRPr>
            </a:p>
          </p:txBody>
        </p:sp>
      </p:grpSp>
      <p:sp>
        <p:nvSpPr>
          <p:cNvPr id="5" name="矩形 4"/>
          <p:cNvSpPr/>
          <p:nvPr/>
        </p:nvSpPr>
        <p:spPr>
          <a:xfrm>
            <a:off x="2759242" y="309132"/>
            <a:ext cx="8855242" cy="3785652"/>
          </a:xfrm>
          <a:prstGeom prst="rect">
            <a:avLst/>
          </a:prstGeom>
        </p:spPr>
        <p:txBody>
          <a:bodyPr wrap="square">
            <a:spAutoFit/>
          </a:bodyPr>
          <a:lstStyle/>
          <a:p>
            <a:pPr indent="304800" algn="just">
              <a:lnSpc>
                <a:spcPct val="150000"/>
              </a:lnSpc>
              <a:spcAft>
                <a:spcPts val="0"/>
              </a:spcAft>
            </a:pPr>
            <a:r>
              <a:rPr lang="zh-CN" altLang="zh-CN" sz="2000" kern="100" dirty="0">
                <a:latin typeface="微软雅黑" panose="020B0503020204020204" pitchFamily="34" charset="-122"/>
                <a:ea typeface="微软雅黑" panose="020B0503020204020204" pitchFamily="34" charset="-122"/>
                <a:cs typeface="宋体" panose="02010600030101010101" pitchFamily="2" charset="-122"/>
              </a:rPr>
              <a:t>在随后弹出的面板后会有以下属性：</a:t>
            </a:r>
            <a:endParaRPr lang="zh-CN" altLang="zh-CN" sz="1600" kern="100" dirty="0">
              <a:latin typeface="微软雅黑" panose="020B0503020204020204" pitchFamily="34" charset="-122"/>
              <a:ea typeface="微软雅黑" panose="020B0503020204020204" pitchFamily="34" charset="-122"/>
              <a:cs typeface="Times New Roman" panose="02020603050405020304" pitchFamily="18" charset="0"/>
            </a:endParaRPr>
          </a:p>
          <a:p>
            <a:pPr indent="304800" algn="just">
              <a:lnSpc>
                <a:spcPct val="150000"/>
              </a:lnSpc>
              <a:spcAft>
                <a:spcPts val="0"/>
              </a:spcAft>
            </a:pPr>
            <a:r>
              <a:rPr lang="zh-CN" altLang="zh-CN" sz="2000" kern="100" dirty="0">
                <a:latin typeface="微软雅黑" panose="020B0503020204020204" pitchFamily="34" charset="-122"/>
                <a:ea typeface="微软雅黑" panose="020B0503020204020204" pitchFamily="34" charset="-122"/>
                <a:cs typeface="宋体" panose="02010600030101010101" pitchFamily="2" charset="-122"/>
              </a:rPr>
              <a:t>·保留“预合成”中的所有属性</a:t>
            </a:r>
            <a:r>
              <a:rPr lang="en-US" altLang="zh-CN" sz="2000" kern="100" dirty="0">
                <a:latin typeface="微软雅黑" panose="020B0503020204020204" pitchFamily="34" charset="-122"/>
                <a:ea typeface="微软雅黑" panose="020B0503020204020204" pitchFamily="34" charset="-122"/>
                <a:cs typeface="宋体" panose="02010600030101010101" pitchFamily="2" charset="-122"/>
              </a:rPr>
              <a:t>:</a:t>
            </a:r>
            <a:r>
              <a:rPr lang="zh-CN" altLang="zh-CN" sz="2000" kern="100" dirty="0">
                <a:latin typeface="微软雅黑" panose="020B0503020204020204" pitchFamily="34" charset="-122"/>
                <a:ea typeface="微软雅黑" panose="020B0503020204020204" pitchFamily="34" charset="-122"/>
                <a:cs typeface="宋体" panose="02010600030101010101" pitchFamily="2" charset="-122"/>
              </a:rPr>
              <a:t>即选中该选项时，之前选中的图层上的所有属性都会保留在合成中。</a:t>
            </a:r>
            <a:endParaRPr lang="zh-CN" altLang="zh-CN" sz="1600" kern="100" dirty="0">
              <a:latin typeface="微软雅黑" panose="020B0503020204020204" pitchFamily="34" charset="-122"/>
              <a:ea typeface="微软雅黑" panose="020B0503020204020204" pitchFamily="34" charset="-122"/>
              <a:cs typeface="Times New Roman" panose="02020603050405020304" pitchFamily="18" charset="0"/>
            </a:endParaRPr>
          </a:p>
          <a:p>
            <a:pPr indent="304800" algn="just">
              <a:lnSpc>
                <a:spcPct val="150000"/>
              </a:lnSpc>
              <a:spcAft>
                <a:spcPts val="0"/>
              </a:spcAft>
            </a:pPr>
            <a:r>
              <a:rPr lang="zh-CN" altLang="zh-CN" sz="2000" kern="100" dirty="0">
                <a:latin typeface="微软雅黑" panose="020B0503020204020204" pitchFamily="34" charset="-122"/>
                <a:ea typeface="微软雅黑" panose="020B0503020204020204" pitchFamily="34" charset="-122"/>
                <a:cs typeface="宋体" panose="02010600030101010101" pitchFamily="2" charset="-122"/>
              </a:rPr>
              <a:t>·将所有属性移动到新合成</a:t>
            </a:r>
            <a:r>
              <a:rPr lang="en-US" altLang="zh-CN" sz="2000" kern="100" dirty="0">
                <a:latin typeface="微软雅黑" panose="020B0503020204020204" pitchFamily="34" charset="-122"/>
                <a:ea typeface="微软雅黑" panose="020B0503020204020204" pitchFamily="34" charset="-122"/>
                <a:cs typeface="宋体" panose="02010600030101010101" pitchFamily="2" charset="-122"/>
              </a:rPr>
              <a:t>:</a:t>
            </a:r>
            <a:r>
              <a:rPr lang="zh-CN" altLang="zh-CN" sz="2000" kern="100" dirty="0">
                <a:latin typeface="微软雅黑" panose="020B0503020204020204" pitchFamily="34" charset="-122"/>
                <a:ea typeface="微软雅黑" panose="020B0503020204020204" pitchFamily="34" charset="-122"/>
                <a:cs typeface="宋体" panose="02010600030101010101" pitchFamily="2" charset="-122"/>
              </a:rPr>
              <a:t>选中该选项时，之前选中的图层上的所有属性都移入新建的合成中。</a:t>
            </a:r>
            <a:endParaRPr lang="zh-CN" altLang="zh-CN" sz="1600" kern="100" dirty="0">
              <a:latin typeface="微软雅黑" panose="020B0503020204020204" pitchFamily="34" charset="-122"/>
              <a:ea typeface="微软雅黑" panose="020B0503020204020204" pitchFamily="34" charset="-122"/>
              <a:cs typeface="Times New Roman" panose="02020603050405020304" pitchFamily="18" charset="0"/>
            </a:endParaRPr>
          </a:p>
          <a:p>
            <a:pPr indent="304800" algn="just">
              <a:lnSpc>
                <a:spcPct val="150000"/>
              </a:lnSpc>
              <a:spcAft>
                <a:spcPts val="0"/>
              </a:spcAft>
            </a:pPr>
            <a:r>
              <a:rPr lang="zh-CN" altLang="zh-CN" sz="2000" kern="100" dirty="0">
                <a:latin typeface="微软雅黑" panose="020B0503020204020204" pitchFamily="34" charset="-122"/>
                <a:ea typeface="微软雅黑" panose="020B0503020204020204" pitchFamily="34" charset="-122"/>
                <a:cs typeface="宋体" panose="02010600030101010101" pitchFamily="2" charset="-122"/>
              </a:rPr>
              <a:t>·打开新合成</a:t>
            </a:r>
            <a:r>
              <a:rPr lang="en-US" altLang="zh-CN" sz="2000" kern="100" dirty="0">
                <a:latin typeface="微软雅黑" panose="020B0503020204020204" pitchFamily="34" charset="-122"/>
                <a:ea typeface="微软雅黑" panose="020B0503020204020204" pitchFamily="34" charset="-122"/>
                <a:cs typeface="宋体" panose="02010600030101010101" pitchFamily="2" charset="-122"/>
              </a:rPr>
              <a:t>:</a:t>
            </a:r>
            <a:r>
              <a:rPr lang="zh-CN" altLang="zh-CN" sz="2000" kern="100" dirty="0">
                <a:latin typeface="微软雅黑" panose="020B0503020204020204" pitchFamily="34" charset="-122"/>
                <a:ea typeface="微软雅黑" panose="020B0503020204020204" pitchFamily="34" charset="-122"/>
                <a:cs typeface="宋体" panose="02010600030101010101" pitchFamily="2" charset="-122"/>
              </a:rPr>
              <a:t>选中该选项时，在执行完“预合成”命令后会打开新生成的预合成。</a:t>
            </a:r>
            <a:endParaRPr lang="zh-CN" altLang="zh-CN" sz="1600" kern="100" dirty="0">
              <a:latin typeface="微软雅黑" panose="020B0503020204020204" pitchFamily="34" charset="-122"/>
              <a:ea typeface="微软雅黑" panose="020B0503020204020204" pitchFamily="34" charset="-122"/>
              <a:cs typeface="Times New Roman" panose="02020603050405020304" pitchFamily="18" charset="0"/>
            </a:endParaRPr>
          </a:p>
          <a:p>
            <a:pPr indent="304800" algn="just">
              <a:lnSpc>
                <a:spcPct val="150000"/>
              </a:lnSpc>
              <a:spcAft>
                <a:spcPts val="0"/>
              </a:spcAft>
            </a:pPr>
            <a:r>
              <a:rPr lang="zh-CN" altLang="zh-CN" sz="2000" kern="100" dirty="0">
                <a:latin typeface="微软雅黑" panose="020B0503020204020204" pitchFamily="34" charset="-122"/>
                <a:ea typeface="微软雅黑" panose="020B0503020204020204" pitchFamily="34" charset="-122"/>
                <a:cs typeface="宋体" panose="02010600030101010101" pitchFamily="2" charset="-122"/>
              </a:rPr>
              <a:t>具体选项如图</a:t>
            </a:r>
            <a:r>
              <a:rPr lang="en-US" altLang="zh-CN" sz="2000" kern="100" dirty="0">
                <a:latin typeface="微软雅黑" panose="020B0503020204020204" pitchFamily="34" charset="-122"/>
                <a:ea typeface="微软雅黑" panose="020B0503020204020204" pitchFamily="34" charset="-122"/>
                <a:cs typeface="宋体" panose="02010600030101010101" pitchFamily="2" charset="-122"/>
              </a:rPr>
              <a:t>4-51</a:t>
            </a:r>
            <a:r>
              <a:rPr lang="zh-CN" altLang="zh-CN" sz="2000" kern="100" dirty="0">
                <a:latin typeface="微软雅黑" panose="020B0503020204020204" pitchFamily="34" charset="-122"/>
                <a:ea typeface="微软雅黑" panose="020B0503020204020204" pitchFamily="34" charset="-122"/>
                <a:cs typeface="宋体" panose="02010600030101010101" pitchFamily="2" charset="-122"/>
              </a:rPr>
              <a:t>所示。</a:t>
            </a:r>
            <a:endPar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8" name="图片 7"/>
          <p:cNvPicPr/>
          <p:nvPr/>
        </p:nvPicPr>
        <p:blipFill>
          <a:blip r:embed="rId3">
            <a:extLst>
              <a:ext uri="{28A0092B-C50C-407E-A947-70E740481C1C}">
                <a14:useLocalDpi xmlns:a14="http://schemas.microsoft.com/office/drawing/2010/main" val="0"/>
              </a:ext>
            </a:extLst>
          </a:blip>
          <a:srcRect/>
          <a:stretch>
            <a:fillRect/>
          </a:stretch>
        </p:blipFill>
        <p:spPr>
          <a:xfrm>
            <a:off x="2972735" y="4195254"/>
            <a:ext cx="3251601" cy="2398051"/>
          </a:xfrm>
          <a:prstGeom prst="rect">
            <a:avLst/>
          </a:prstGeom>
          <a:noFill/>
          <a:ln>
            <a:noFill/>
          </a:ln>
        </p:spPr>
      </p:pic>
      <p:sp>
        <p:nvSpPr>
          <p:cNvPr id="9" name="矩形 8"/>
          <p:cNvSpPr/>
          <p:nvPr/>
        </p:nvSpPr>
        <p:spPr>
          <a:xfrm>
            <a:off x="6506227" y="4886448"/>
            <a:ext cx="1361271" cy="583108"/>
          </a:xfrm>
          <a:prstGeom prst="rect">
            <a:avLst/>
          </a:prstGeom>
        </p:spPr>
        <p:txBody>
          <a:bodyPr wrap="none">
            <a:spAutoFit/>
          </a:bodyPr>
          <a:lstStyle/>
          <a:p>
            <a:pPr indent="304800" algn="ctr">
              <a:lnSpc>
                <a:spcPct val="150000"/>
              </a:lnSpc>
              <a:spcAft>
                <a:spcPts val="0"/>
              </a:spcAft>
            </a:pPr>
            <a:r>
              <a:rPr lang="zh-CN" altLang="zh-CN" sz="2400" kern="100" dirty="0">
                <a:latin typeface="Calibri" panose="020F0502020204030204" pitchFamily="34" charset="0"/>
                <a:ea typeface="宋体" panose="02010600030101010101" pitchFamily="2" charset="-122"/>
                <a:cs typeface="宋体" panose="02010600030101010101" pitchFamily="2" charset="-122"/>
              </a:rPr>
              <a:t>图</a:t>
            </a:r>
            <a:r>
              <a:rPr lang="en-US" altLang="zh-CN" sz="2400" kern="100" dirty="0">
                <a:latin typeface="Calibri" panose="020F0502020204030204" pitchFamily="34" charset="0"/>
                <a:ea typeface="宋体" panose="02010600030101010101" pitchFamily="2" charset="-122"/>
                <a:cs typeface="宋体" panose="02010600030101010101" pitchFamily="2" charset="-122"/>
              </a:rPr>
              <a:t>4-51</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10" name="等腰三角形 9"/>
          <p:cNvSpPr/>
          <p:nvPr/>
        </p:nvSpPr>
        <p:spPr>
          <a:xfrm rot="16200000">
            <a:off x="2253007" y="1194060"/>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657588598"/>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75287" y="1053438"/>
            <a:ext cx="1983941" cy="1609551"/>
            <a:chOff x="194013" y="2027709"/>
            <a:chExt cx="1983941" cy="1946436"/>
          </a:xfrm>
        </p:grpSpPr>
        <p:sp>
          <p:nvSpPr>
            <p:cNvPr id="3" name="矩形: 圆角 41"/>
            <p:cNvSpPr/>
            <p:nvPr/>
          </p:nvSpPr>
          <p:spPr>
            <a:xfrm>
              <a:off x="194013" y="2027709"/>
              <a:ext cx="1983941" cy="1946436"/>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194013" y="2027709"/>
              <a:ext cx="1983941" cy="1384995"/>
            </a:xfrm>
            <a:prstGeom prst="rect">
              <a:avLst/>
            </a:prstGeom>
          </p:spPr>
          <p:txBody>
            <a:bodyPr wrap="square">
              <a:spAutoFit/>
            </a:bodyPr>
            <a:lstStyle/>
            <a:p>
              <a:pPr algn="just">
                <a:lnSpc>
                  <a:spcPct val="150000"/>
                </a:lnSpc>
                <a:spcAft>
                  <a:spcPts val="0"/>
                </a:spcAft>
              </a:pPr>
              <a:r>
                <a:rPr lang="zh-CN" altLang="en-US" sz="2800" b="1" kern="100" dirty="0">
                  <a:solidFill>
                    <a:schemeClr val="bg1"/>
                  </a:solidFill>
                  <a:latin typeface="黑体" panose="02010609060101010101" pitchFamily="49" charset="-122"/>
                  <a:ea typeface="黑体" panose="02010609060101010101" pitchFamily="49" charset="-122"/>
                  <a:cs typeface="Times New Roman" panose="02020603050405020304" pitchFamily="18" charset="0"/>
                </a:rPr>
                <a:t>折</a:t>
              </a:r>
              <a:r>
                <a:rPr lang="zh-CN" altLang="en-US" sz="2800" b="1" kern="100" dirty="0" smtClean="0">
                  <a:solidFill>
                    <a:schemeClr val="bg1"/>
                  </a:solidFill>
                  <a:latin typeface="黑体" panose="02010609060101010101" pitchFamily="49" charset="-122"/>
                  <a:ea typeface="黑体" panose="02010609060101010101" pitchFamily="49" charset="-122"/>
                  <a:cs typeface="Times New Roman" panose="02020603050405020304" pitchFamily="18" charset="0"/>
                </a:rPr>
                <a:t>叠变换</a:t>
              </a:r>
              <a:r>
                <a:rPr lang="en-US" altLang="zh-CN" sz="2800" b="1" kern="100" dirty="0" smtClean="0">
                  <a:solidFill>
                    <a:schemeClr val="bg1"/>
                  </a:solidFill>
                  <a:latin typeface="黑体" panose="02010609060101010101" pitchFamily="49" charset="-122"/>
                  <a:ea typeface="黑体" panose="02010609060101010101" pitchFamily="49" charset="-122"/>
                  <a:cs typeface="Times New Roman" panose="02020603050405020304" pitchFamily="18" charset="0"/>
                </a:rPr>
                <a:t>/</a:t>
              </a:r>
              <a:r>
                <a:rPr lang="zh-CN" altLang="en-US" sz="2800" b="1" kern="100" dirty="0" smtClean="0">
                  <a:solidFill>
                    <a:schemeClr val="bg1"/>
                  </a:solidFill>
                  <a:latin typeface="黑体" panose="02010609060101010101" pitchFamily="49" charset="-122"/>
                  <a:ea typeface="黑体" panose="02010609060101010101" pitchFamily="49" charset="-122"/>
                  <a:cs typeface="Times New Roman" panose="02020603050405020304" pitchFamily="18" charset="0"/>
                </a:rPr>
                <a:t>连续栅格化</a:t>
              </a:r>
              <a:endParaRPr lang="zh-CN" altLang="zh-CN" sz="2000" kern="100" dirty="0">
                <a:solidFill>
                  <a:schemeClr val="bg1"/>
                </a:solidFill>
                <a:effectLst/>
                <a:latin typeface="黑体" panose="02010609060101010101" pitchFamily="49" charset="-122"/>
                <a:ea typeface="黑体" panose="02010609060101010101" pitchFamily="49" charset="-122"/>
                <a:cs typeface="Times New Roman" panose="02020603050405020304" pitchFamily="18" charset="0"/>
              </a:endParaRPr>
            </a:p>
          </p:txBody>
        </p:sp>
      </p:grpSp>
      <p:grpSp>
        <p:nvGrpSpPr>
          <p:cNvPr id="7" name="组合 6"/>
          <p:cNvGrpSpPr/>
          <p:nvPr/>
        </p:nvGrpSpPr>
        <p:grpSpPr>
          <a:xfrm>
            <a:off x="2614862" y="373811"/>
            <a:ext cx="9407130" cy="3363999"/>
            <a:chOff x="2454442" y="373811"/>
            <a:chExt cx="9407130" cy="3363999"/>
          </a:xfrm>
        </p:grpSpPr>
        <p:sp>
          <p:nvSpPr>
            <p:cNvPr id="6" name="圆角矩形 5"/>
            <p:cNvSpPr/>
            <p:nvPr>
              <p:custDataLst>
                <p:tags r:id="rId1"/>
              </p:custDataLst>
            </p:nvPr>
          </p:nvSpPr>
          <p:spPr>
            <a:xfrm>
              <a:off x="2454442" y="373811"/>
              <a:ext cx="9407130" cy="3363999"/>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p>
          </p:txBody>
        </p:sp>
        <p:sp>
          <p:nvSpPr>
            <p:cNvPr id="5" name="矩形 4"/>
            <p:cNvSpPr/>
            <p:nvPr/>
          </p:nvSpPr>
          <p:spPr>
            <a:xfrm>
              <a:off x="2518611" y="541166"/>
              <a:ext cx="8887326" cy="2797048"/>
            </a:xfrm>
            <a:prstGeom prst="rect">
              <a:avLst/>
            </a:prstGeom>
          </p:spPr>
          <p:txBody>
            <a:bodyPr wrap="square">
              <a:spAutoFit/>
            </a:bodyPr>
            <a:lstStyle/>
            <a:p>
              <a:pPr indent="304800" algn="just">
                <a:lnSpc>
                  <a:spcPct val="150000"/>
                </a:lnSpc>
                <a:spcAft>
                  <a:spcPts val="0"/>
                </a:spcAft>
              </a:pP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此功能的作用可以提高在进行嵌套时，提高被影响的分辨率。因为如果在预合成时不开启此功能，那么对预合成进行操作时，会发现分辨率损失的情况，此时开启此功能可以使预合成后的画面变清晰。如果需要使用此功能，则在时间轴面板中激活对应按钮即可，如图</a:t>
              </a:r>
              <a:r>
                <a:rPr lang="en-US" altLang="zh-CN" sz="2400" kern="100" dirty="0">
                  <a:latin typeface="微软雅黑" panose="020B0503020204020204" pitchFamily="34" charset="-122"/>
                  <a:ea typeface="微软雅黑" panose="020B0503020204020204" pitchFamily="34" charset="-122"/>
                  <a:cs typeface="宋体" panose="02010600030101010101" pitchFamily="2" charset="-122"/>
                </a:rPr>
                <a:t>4-52</a:t>
              </a:r>
              <a:r>
                <a:rPr lang="zh-CN" altLang="zh-CN" sz="2400" kern="100" dirty="0">
                  <a:latin typeface="微软雅黑" panose="020B0503020204020204" pitchFamily="34" charset="-122"/>
                  <a:ea typeface="微软雅黑" panose="020B0503020204020204" pitchFamily="34" charset="-122"/>
                  <a:cs typeface="宋体" panose="02010600030101010101" pitchFamily="2" charset="-122"/>
                </a:rPr>
                <a:t>所示。</a:t>
              </a:r>
              <a:endParaRPr lang="zh-CN" altLang="zh-CN"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grpSp>
      <p:pic>
        <p:nvPicPr>
          <p:cNvPr id="8" name="图片 7"/>
          <p:cNvPicPr/>
          <p:nvPr/>
        </p:nvPicPr>
        <p:blipFill>
          <a:blip r:embed="rId3">
            <a:extLst>
              <a:ext uri="{28A0092B-C50C-407E-A947-70E740481C1C}">
                <a14:useLocalDpi xmlns:a14="http://schemas.microsoft.com/office/drawing/2010/main" val="0"/>
              </a:ext>
            </a:extLst>
          </a:blip>
          <a:srcRect/>
          <a:stretch>
            <a:fillRect/>
          </a:stretch>
        </p:blipFill>
        <p:spPr>
          <a:xfrm>
            <a:off x="2981658" y="4081628"/>
            <a:ext cx="8282071" cy="1551071"/>
          </a:xfrm>
          <a:prstGeom prst="rect">
            <a:avLst/>
          </a:prstGeom>
          <a:noFill/>
          <a:ln>
            <a:noFill/>
          </a:ln>
        </p:spPr>
      </p:pic>
      <p:sp>
        <p:nvSpPr>
          <p:cNvPr id="9" name="矩形 8"/>
          <p:cNvSpPr/>
          <p:nvPr/>
        </p:nvSpPr>
        <p:spPr>
          <a:xfrm>
            <a:off x="6360644" y="5751927"/>
            <a:ext cx="918841" cy="369332"/>
          </a:xfrm>
          <a:prstGeom prst="rect">
            <a:avLst/>
          </a:prstGeom>
        </p:spPr>
        <p:txBody>
          <a:bodyPr wrap="none">
            <a:spAutoFit/>
          </a:bodyPr>
          <a:lstStyle/>
          <a:p>
            <a:r>
              <a:rPr lang="zh-CN" altLang="zh-CN" kern="100" dirty="0">
                <a:ea typeface="宋体" panose="02010600030101010101" pitchFamily="2" charset="-122"/>
                <a:cs typeface="宋体" panose="02010600030101010101" pitchFamily="2" charset="-122"/>
              </a:rPr>
              <a:t>图</a:t>
            </a:r>
            <a:r>
              <a:rPr lang="en-US" altLang="zh-CN" kern="100" dirty="0">
                <a:ea typeface="宋体" panose="02010600030101010101" pitchFamily="2" charset="-122"/>
                <a:cs typeface="宋体" panose="02010600030101010101" pitchFamily="2" charset="-122"/>
              </a:rPr>
              <a:t>4-52</a:t>
            </a:r>
            <a:endParaRPr lang="zh-CN" altLang="en-US" dirty="0"/>
          </a:p>
        </p:txBody>
      </p:sp>
      <p:sp>
        <p:nvSpPr>
          <p:cNvPr id="10" name="等腰三角形 9"/>
          <p:cNvSpPr/>
          <p:nvPr/>
        </p:nvSpPr>
        <p:spPr>
          <a:xfrm rot="16200000">
            <a:off x="2253007" y="1739488"/>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414281528"/>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940815"/>
            <a:ext cx="12192000" cy="297637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p>
        </p:txBody>
      </p:sp>
      <p:cxnSp>
        <p:nvCxnSpPr>
          <p:cNvPr id="4" name="直接连接符 3"/>
          <p:cNvCxnSpPr>
            <a:stCxn id="2" idx="1"/>
          </p:cNvCxnSpPr>
          <p:nvPr/>
        </p:nvCxnSpPr>
        <p:spPr>
          <a:xfrm flipV="1">
            <a:off x="0" y="3309257"/>
            <a:ext cx="2598057" cy="119743"/>
          </a:xfrm>
          <a:prstGeom prst="line">
            <a:avLst/>
          </a:prstGeom>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0" y="3429000"/>
            <a:ext cx="300445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9187543" y="3429000"/>
            <a:ext cx="300445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5543958" y="2351770"/>
            <a:ext cx="1104085" cy="461665"/>
          </a:xfrm>
          <a:prstGeom prst="rect">
            <a:avLst/>
          </a:prstGeom>
          <a:noFill/>
        </p:spPr>
        <p:txBody>
          <a:bodyPr wrap="none" rtlCol="0">
            <a:spAutoFit/>
          </a:bodyPr>
          <a:lstStyle/>
          <a:p>
            <a:pPr algn="ctr"/>
            <a:r>
              <a:rPr lang="en-US" altLang="zh-CN" sz="2400" b="1" dirty="0">
                <a:solidFill>
                  <a:schemeClr val="bg1"/>
                </a:solidFill>
              </a:rPr>
              <a:t>Part 4</a:t>
            </a:r>
            <a:endParaRPr lang="zh-CN" altLang="en-US" sz="2400" b="1" dirty="0">
              <a:solidFill>
                <a:schemeClr val="bg1"/>
              </a:solidFill>
            </a:endParaRPr>
          </a:p>
        </p:txBody>
      </p:sp>
      <p:sp>
        <p:nvSpPr>
          <p:cNvPr id="49" name="文本框 48"/>
          <p:cNvSpPr txBox="1"/>
          <p:nvPr/>
        </p:nvSpPr>
        <p:spPr>
          <a:xfrm>
            <a:off x="4772559" y="3013502"/>
            <a:ext cx="2646878" cy="830997"/>
          </a:xfrm>
          <a:prstGeom prst="rect">
            <a:avLst/>
          </a:prstGeom>
          <a:noFill/>
        </p:spPr>
        <p:txBody>
          <a:bodyPr wrap="none" rtlCol="0">
            <a:spAutoFit/>
          </a:bodyPr>
          <a:lstStyle/>
          <a:p>
            <a:pPr algn="ctr"/>
            <a:r>
              <a:rPr lang="zh-CN" altLang="en-US" sz="4800" b="1" dirty="0">
                <a:solidFill>
                  <a:schemeClr val="bg1"/>
                </a:solidFill>
              </a:rPr>
              <a:t>课后习题</a:t>
            </a:r>
          </a:p>
        </p:txBody>
      </p:sp>
      <p:sp>
        <p:nvSpPr>
          <p:cNvPr id="3" name="bound_75435"/>
          <p:cNvSpPr/>
          <p:nvPr/>
        </p:nvSpPr>
        <p:spPr>
          <a:xfrm>
            <a:off x="5791158" y="4048195"/>
            <a:ext cx="609685" cy="605013"/>
          </a:xfrm>
          <a:custGeom>
            <a:avLst/>
            <a:gdLst>
              <a:gd name="connsiteX0" fmla="*/ 463685 w 607780"/>
              <a:gd name="connsiteY0" fmla="*/ 261727 h 603123"/>
              <a:gd name="connsiteX1" fmla="*/ 567938 w 607780"/>
              <a:gd name="connsiteY1" fmla="*/ 261727 h 603123"/>
              <a:gd name="connsiteX2" fmla="*/ 607780 w 607780"/>
              <a:gd name="connsiteY2" fmla="*/ 301597 h 603123"/>
              <a:gd name="connsiteX3" fmla="*/ 567938 w 607780"/>
              <a:gd name="connsiteY3" fmla="*/ 341466 h 603123"/>
              <a:gd name="connsiteX4" fmla="*/ 463685 w 607780"/>
              <a:gd name="connsiteY4" fmla="*/ 341466 h 603123"/>
              <a:gd name="connsiteX5" fmla="*/ 39956 w 607780"/>
              <a:gd name="connsiteY5" fmla="*/ 261727 h 603123"/>
              <a:gd name="connsiteX6" fmla="*/ 144165 w 607780"/>
              <a:gd name="connsiteY6" fmla="*/ 261727 h 603123"/>
              <a:gd name="connsiteX7" fmla="*/ 144165 w 607780"/>
              <a:gd name="connsiteY7" fmla="*/ 341466 h 603123"/>
              <a:gd name="connsiteX8" fmla="*/ 39956 w 607780"/>
              <a:gd name="connsiteY8" fmla="*/ 341466 h 603123"/>
              <a:gd name="connsiteX9" fmla="*/ 0 w 607780"/>
              <a:gd name="connsiteY9" fmla="*/ 301597 h 603123"/>
              <a:gd name="connsiteX10" fmla="*/ 39956 w 607780"/>
              <a:gd name="connsiteY10" fmla="*/ 261727 h 603123"/>
              <a:gd name="connsiteX11" fmla="*/ 303937 w 607780"/>
              <a:gd name="connsiteY11" fmla="*/ 159549 h 603123"/>
              <a:gd name="connsiteX12" fmla="*/ 333845 w 607780"/>
              <a:gd name="connsiteY12" fmla="*/ 189494 h 603123"/>
              <a:gd name="connsiteX13" fmla="*/ 333845 w 607780"/>
              <a:gd name="connsiteY13" fmla="*/ 413701 h 603123"/>
              <a:gd name="connsiteX14" fmla="*/ 303937 w 607780"/>
              <a:gd name="connsiteY14" fmla="*/ 443646 h 603123"/>
              <a:gd name="connsiteX15" fmla="*/ 273935 w 607780"/>
              <a:gd name="connsiteY15" fmla="*/ 413701 h 603123"/>
              <a:gd name="connsiteX16" fmla="*/ 273935 w 607780"/>
              <a:gd name="connsiteY16" fmla="*/ 189494 h 603123"/>
              <a:gd name="connsiteX17" fmla="*/ 303937 w 607780"/>
              <a:gd name="connsiteY17" fmla="*/ 159549 h 603123"/>
              <a:gd name="connsiteX18" fmla="*/ 204027 w 607780"/>
              <a:gd name="connsiteY18" fmla="*/ 159549 h 603123"/>
              <a:gd name="connsiteX19" fmla="*/ 233994 w 607780"/>
              <a:gd name="connsiteY19" fmla="*/ 189493 h 603123"/>
              <a:gd name="connsiteX20" fmla="*/ 233994 w 607780"/>
              <a:gd name="connsiteY20" fmla="*/ 465246 h 603123"/>
              <a:gd name="connsiteX21" fmla="*/ 233994 w 607780"/>
              <a:gd name="connsiteY21" fmla="*/ 573179 h 603123"/>
              <a:gd name="connsiteX22" fmla="*/ 204027 w 607780"/>
              <a:gd name="connsiteY22" fmla="*/ 603123 h 603123"/>
              <a:gd name="connsiteX23" fmla="*/ 174155 w 607780"/>
              <a:gd name="connsiteY23" fmla="*/ 573179 h 603123"/>
              <a:gd name="connsiteX24" fmla="*/ 174155 w 607780"/>
              <a:gd name="connsiteY24" fmla="*/ 465246 h 603123"/>
              <a:gd name="connsiteX25" fmla="*/ 174155 w 607780"/>
              <a:gd name="connsiteY25" fmla="*/ 189493 h 603123"/>
              <a:gd name="connsiteX26" fmla="*/ 204027 w 607780"/>
              <a:gd name="connsiteY26" fmla="*/ 159549 h 603123"/>
              <a:gd name="connsiteX27" fmla="*/ 403776 w 607780"/>
              <a:gd name="connsiteY27" fmla="*/ 0 h 603123"/>
              <a:gd name="connsiteX28" fmla="*/ 433766 w 607780"/>
              <a:gd name="connsiteY28" fmla="*/ 29940 h 603123"/>
              <a:gd name="connsiteX29" fmla="*/ 433766 w 607780"/>
              <a:gd name="connsiteY29" fmla="*/ 137950 h 603123"/>
              <a:gd name="connsiteX30" fmla="*/ 433766 w 607780"/>
              <a:gd name="connsiteY30" fmla="*/ 413659 h 603123"/>
              <a:gd name="connsiteX31" fmla="*/ 403776 w 607780"/>
              <a:gd name="connsiteY31" fmla="*/ 443504 h 603123"/>
              <a:gd name="connsiteX32" fmla="*/ 373785 w 607780"/>
              <a:gd name="connsiteY32" fmla="*/ 413659 h 603123"/>
              <a:gd name="connsiteX33" fmla="*/ 373785 w 607780"/>
              <a:gd name="connsiteY33" fmla="*/ 137950 h 603123"/>
              <a:gd name="connsiteX34" fmla="*/ 373785 w 607780"/>
              <a:gd name="connsiteY34" fmla="*/ 29940 h 603123"/>
              <a:gd name="connsiteX35" fmla="*/ 403776 w 607780"/>
              <a:gd name="connsiteY35" fmla="*/ 0 h 6031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07780" h="603123">
                <a:moveTo>
                  <a:pt x="463685" y="261727"/>
                </a:moveTo>
                <a:lnTo>
                  <a:pt x="567938" y="261727"/>
                </a:lnTo>
                <a:cubicBezTo>
                  <a:pt x="589946" y="261727"/>
                  <a:pt x="607780" y="279531"/>
                  <a:pt x="607780" y="301597"/>
                </a:cubicBezTo>
                <a:cubicBezTo>
                  <a:pt x="607780" y="323567"/>
                  <a:pt x="589946" y="341466"/>
                  <a:pt x="567938" y="341466"/>
                </a:cubicBezTo>
                <a:lnTo>
                  <a:pt x="463685" y="341466"/>
                </a:lnTo>
                <a:close/>
                <a:moveTo>
                  <a:pt x="39956" y="261727"/>
                </a:moveTo>
                <a:lnTo>
                  <a:pt x="144165" y="261727"/>
                </a:lnTo>
                <a:lnTo>
                  <a:pt x="144165" y="341466"/>
                </a:lnTo>
                <a:lnTo>
                  <a:pt x="39956" y="341466"/>
                </a:lnTo>
                <a:cubicBezTo>
                  <a:pt x="17843" y="341466"/>
                  <a:pt x="0" y="323567"/>
                  <a:pt x="0" y="301597"/>
                </a:cubicBezTo>
                <a:cubicBezTo>
                  <a:pt x="0" y="279531"/>
                  <a:pt x="17843" y="261727"/>
                  <a:pt x="39956" y="261727"/>
                </a:cubicBezTo>
                <a:close/>
                <a:moveTo>
                  <a:pt x="303937" y="159549"/>
                </a:moveTo>
                <a:cubicBezTo>
                  <a:pt x="320458" y="159549"/>
                  <a:pt x="333845" y="172910"/>
                  <a:pt x="333845" y="189494"/>
                </a:cubicBezTo>
                <a:lnTo>
                  <a:pt x="333845" y="413701"/>
                </a:lnTo>
                <a:cubicBezTo>
                  <a:pt x="333845" y="430190"/>
                  <a:pt x="320458" y="443646"/>
                  <a:pt x="303937" y="443646"/>
                </a:cubicBezTo>
                <a:cubicBezTo>
                  <a:pt x="287322" y="443646"/>
                  <a:pt x="273935" y="430190"/>
                  <a:pt x="273935" y="413701"/>
                </a:cubicBezTo>
                <a:lnTo>
                  <a:pt x="273935" y="189494"/>
                </a:lnTo>
                <a:cubicBezTo>
                  <a:pt x="273935" y="172910"/>
                  <a:pt x="287322" y="159549"/>
                  <a:pt x="303937" y="159549"/>
                </a:cubicBezTo>
                <a:close/>
                <a:moveTo>
                  <a:pt x="204027" y="159549"/>
                </a:moveTo>
                <a:cubicBezTo>
                  <a:pt x="220623" y="159549"/>
                  <a:pt x="233994" y="172910"/>
                  <a:pt x="233994" y="189493"/>
                </a:cubicBezTo>
                <a:lnTo>
                  <a:pt x="233994" y="465246"/>
                </a:lnTo>
                <a:lnTo>
                  <a:pt x="233994" y="573179"/>
                </a:lnTo>
                <a:cubicBezTo>
                  <a:pt x="233994" y="589762"/>
                  <a:pt x="220623" y="603123"/>
                  <a:pt x="204027" y="603123"/>
                </a:cubicBezTo>
                <a:cubicBezTo>
                  <a:pt x="187526" y="603123"/>
                  <a:pt x="174155" y="589762"/>
                  <a:pt x="174155" y="573179"/>
                </a:cubicBezTo>
                <a:lnTo>
                  <a:pt x="174155" y="465246"/>
                </a:lnTo>
                <a:lnTo>
                  <a:pt x="174155" y="189493"/>
                </a:lnTo>
                <a:cubicBezTo>
                  <a:pt x="174155" y="172910"/>
                  <a:pt x="187526" y="159549"/>
                  <a:pt x="204027" y="159549"/>
                </a:cubicBezTo>
                <a:close/>
                <a:moveTo>
                  <a:pt x="403776" y="0"/>
                </a:moveTo>
                <a:cubicBezTo>
                  <a:pt x="420289" y="0"/>
                  <a:pt x="433766" y="13454"/>
                  <a:pt x="433766" y="29940"/>
                </a:cubicBezTo>
                <a:lnTo>
                  <a:pt x="433766" y="137950"/>
                </a:lnTo>
                <a:lnTo>
                  <a:pt x="433766" y="413659"/>
                </a:lnTo>
                <a:cubicBezTo>
                  <a:pt x="433766" y="430145"/>
                  <a:pt x="420289" y="443504"/>
                  <a:pt x="403776" y="443504"/>
                </a:cubicBezTo>
                <a:cubicBezTo>
                  <a:pt x="387262" y="443504"/>
                  <a:pt x="373785" y="430145"/>
                  <a:pt x="373785" y="413659"/>
                </a:cubicBezTo>
                <a:lnTo>
                  <a:pt x="373785" y="137950"/>
                </a:lnTo>
                <a:lnTo>
                  <a:pt x="373785" y="29940"/>
                </a:lnTo>
                <a:cubicBezTo>
                  <a:pt x="373785" y="13454"/>
                  <a:pt x="387262" y="0"/>
                  <a:pt x="403776"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2354271597"/>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61334" y="1093304"/>
            <a:ext cx="1797893" cy="954107"/>
            <a:chOff x="194013" y="2027709"/>
            <a:chExt cx="1797893" cy="1153805"/>
          </a:xfrm>
        </p:grpSpPr>
        <p:sp>
          <p:nvSpPr>
            <p:cNvPr id="3" name="矩形: 圆角 41"/>
            <p:cNvSpPr/>
            <p:nvPr/>
          </p:nvSpPr>
          <p:spPr>
            <a:xfrm>
              <a:off x="194013" y="2027709"/>
              <a:ext cx="1797893" cy="1153805"/>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194014" y="2027709"/>
              <a:ext cx="1797892" cy="1004928"/>
            </a:xfrm>
            <a:prstGeom prst="rect">
              <a:avLst/>
            </a:prstGeom>
          </p:spPr>
          <p:txBody>
            <a:bodyPr wrap="square">
              <a:spAutoFit/>
            </a:bodyPr>
            <a:lstStyle/>
            <a:p>
              <a:pPr algn="just">
                <a:spcAft>
                  <a:spcPts val="0"/>
                </a:spcAft>
              </a:pPr>
              <a:r>
                <a:rPr lang="zh-CN" altLang="en-US" sz="2400" b="1" kern="100" dirty="0" smtClean="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rPr>
                <a:t>文字扫光</a:t>
              </a:r>
              <a:endParaRPr lang="en-US" altLang="zh-CN" sz="2400" b="1" kern="100" dirty="0" smtClean="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algn="just">
                <a:spcAft>
                  <a:spcPts val="0"/>
                </a:spcAft>
              </a:pPr>
              <a:r>
                <a:rPr lang="zh-CN" altLang="en-US" sz="2400" b="1" kern="100" dirty="0" smtClean="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rPr>
                <a:t>效果制作</a:t>
              </a:r>
              <a:endParaRPr lang="zh-CN" altLang="zh-CN" sz="2400" b="1" kern="100" dirty="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grpSp>
      <p:grpSp>
        <p:nvGrpSpPr>
          <p:cNvPr id="7" name="组合 6"/>
          <p:cNvGrpSpPr/>
          <p:nvPr/>
        </p:nvGrpSpPr>
        <p:grpSpPr>
          <a:xfrm>
            <a:off x="2614862" y="373811"/>
            <a:ext cx="9407130" cy="2225739"/>
            <a:chOff x="2454442" y="373811"/>
            <a:chExt cx="9407130" cy="2225739"/>
          </a:xfrm>
        </p:grpSpPr>
        <p:sp>
          <p:nvSpPr>
            <p:cNvPr id="6" name="圆角矩形 5"/>
            <p:cNvSpPr/>
            <p:nvPr>
              <p:custDataLst>
                <p:tags r:id="rId1"/>
              </p:custDataLst>
            </p:nvPr>
          </p:nvSpPr>
          <p:spPr>
            <a:xfrm>
              <a:off x="2454442" y="373811"/>
              <a:ext cx="9407130" cy="2225739"/>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p>
          </p:txBody>
        </p:sp>
        <p:sp>
          <p:nvSpPr>
            <p:cNvPr id="5" name="矩形 4"/>
            <p:cNvSpPr/>
            <p:nvPr/>
          </p:nvSpPr>
          <p:spPr>
            <a:xfrm>
              <a:off x="2518611" y="541166"/>
              <a:ext cx="8887326" cy="2058384"/>
            </a:xfrm>
            <a:prstGeom prst="rect">
              <a:avLst/>
            </a:prstGeom>
          </p:spPr>
          <p:txBody>
            <a:bodyPr wrap="square">
              <a:spAutoFit/>
            </a:bodyPr>
            <a:lstStyle/>
            <a:p>
              <a:r>
                <a:rPr lang="zh-CN" altLang="zh-CN" sz="2400" b="1" dirty="0"/>
                <a:t>案例描述</a:t>
              </a:r>
              <a:r>
                <a:rPr lang="zh-CN" altLang="zh-CN" sz="2400" dirty="0"/>
                <a:t> 本案例通过灵活运动“</a:t>
              </a:r>
              <a:r>
                <a:rPr lang="en-US" altLang="zh-CN" sz="2400" dirty="0"/>
                <a:t>CC Light Sweep</a:t>
              </a:r>
              <a:r>
                <a:rPr lang="zh-CN" altLang="zh-CN" sz="2400" dirty="0"/>
                <a:t>”指令，可将单调的文字以光效扫过的方式突出，使文字更具有观赏性。制作效果如图</a:t>
              </a:r>
              <a:r>
                <a:rPr lang="en-US" altLang="zh-CN" sz="2400" dirty="0"/>
                <a:t>4-53</a:t>
              </a:r>
              <a:r>
                <a:rPr lang="zh-CN" altLang="zh-CN" sz="2400" dirty="0"/>
                <a:t>所示。</a:t>
              </a:r>
            </a:p>
            <a:p>
              <a:r>
                <a:rPr lang="zh-CN" altLang="zh-CN" sz="2400" b="1" dirty="0"/>
                <a:t>难易指数</a:t>
              </a:r>
              <a:r>
                <a:rPr lang="zh-CN" altLang="zh-CN" sz="2400" dirty="0"/>
                <a:t> ★★★</a:t>
              </a:r>
            </a:p>
            <a:p>
              <a:pPr indent="304800" algn="just">
                <a:lnSpc>
                  <a:spcPct val="150000"/>
                </a:lnSpc>
                <a:spcAft>
                  <a:spcPts val="0"/>
                </a:spcAft>
              </a:pPr>
              <a:endParaRPr lang="zh-CN"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grpSp>
      <p:pic>
        <p:nvPicPr>
          <p:cNvPr id="10" name="图片 9"/>
          <p:cNvPicPr/>
          <p:nvPr/>
        </p:nvPicPr>
        <p:blipFill>
          <a:blip r:embed="rId3">
            <a:extLst>
              <a:ext uri="{28A0092B-C50C-407E-A947-70E740481C1C}">
                <a14:useLocalDpi xmlns:a14="http://schemas.microsoft.com/office/drawing/2010/main" val="0"/>
              </a:ext>
            </a:extLst>
          </a:blip>
          <a:srcRect/>
          <a:stretch>
            <a:fillRect/>
          </a:stretch>
        </p:blipFill>
        <p:spPr>
          <a:xfrm>
            <a:off x="2576425" y="3167958"/>
            <a:ext cx="9092537" cy="2318442"/>
          </a:xfrm>
          <a:prstGeom prst="rect">
            <a:avLst/>
          </a:prstGeom>
          <a:noFill/>
          <a:ln>
            <a:noFill/>
          </a:ln>
        </p:spPr>
      </p:pic>
      <p:sp>
        <p:nvSpPr>
          <p:cNvPr id="11" name="矩形 10"/>
          <p:cNvSpPr/>
          <p:nvPr/>
        </p:nvSpPr>
        <p:spPr>
          <a:xfrm>
            <a:off x="5796283" y="5486400"/>
            <a:ext cx="1144865" cy="507831"/>
          </a:xfrm>
          <a:prstGeom prst="rect">
            <a:avLst/>
          </a:prstGeom>
        </p:spPr>
        <p:txBody>
          <a:bodyPr wrap="none">
            <a:spAutoFit/>
          </a:bodyPr>
          <a:lstStyle/>
          <a:p>
            <a:pPr indent="304800" algn="ctr">
              <a:lnSpc>
                <a:spcPct val="150000"/>
              </a:lnSpc>
              <a:spcAft>
                <a:spcPts val="0"/>
              </a:spcAft>
            </a:pPr>
            <a:r>
              <a:rPr lang="zh-CN" altLang="zh-CN" kern="100" dirty="0">
                <a:latin typeface="Calibri" panose="020F0502020204030204" pitchFamily="34" charset="0"/>
                <a:ea typeface="宋体" panose="02010600030101010101" pitchFamily="2" charset="-122"/>
                <a:cs typeface="宋体" panose="02010600030101010101" pitchFamily="2" charset="-122"/>
              </a:rPr>
              <a:t>图</a:t>
            </a:r>
            <a:r>
              <a:rPr lang="en-US" altLang="zh-CN" kern="100" dirty="0">
                <a:latin typeface="Calibri" panose="020F0502020204030204" pitchFamily="34" charset="0"/>
                <a:ea typeface="宋体" panose="02010600030101010101" pitchFamily="2" charset="-122"/>
                <a:cs typeface="宋体" panose="02010600030101010101" pitchFamily="2" charset="-122"/>
              </a:rPr>
              <a:t>4-53</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12" name="等腰三角形 11"/>
          <p:cNvSpPr/>
          <p:nvPr/>
        </p:nvSpPr>
        <p:spPr>
          <a:xfrm rot="16200000">
            <a:off x="2253007" y="1498858"/>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941943593"/>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61334" y="1093304"/>
            <a:ext cx="1862061" cy="954107"/>
            <a:chOff x="194013" y="2027709"/>
            <a:chExt cx="1862061" cy="1153805"/>
          </a:xfrm>
        </p:grpSpPr>
        <p:sp>
          <p:nvSpPr>
            <p:cNvPr id="3" name="矩形: 圆角 41"/>
            <p:cNvSpPr/>
            <p:nvPr/>
          </p:nvSpPr>
          <p:spPr>
            <a:xfrm>
              <a:off x="194013" y="2027709"/>
              <a:ext cx="1797893" cy="1153805"/>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258182" y="2221705"/>
              <a:ext cx="1797892" cy="632732"/>
            </a:xfrm>
            <a:prstGeom prst="rect">
              <a:avLst/>
            </a:prstGeom>
          </p:spPr>
          <p:txBody>
            <a:bodyPr wrap="square">
              <a:spAutoFit/>
            </a:bodyPr>
            <a:lstStyle/>
            <a:p>
              <a:pPr algn="just">
                <a:spcAft>
                  <a:spcPts val="0"/>
                </a:spcAft>
              </a:pPr>
              <a:r>
                <a:rPr lang="zh-CN" altLang="en-US" sz="28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过程提</a:t>
              </a:r>
              <a:r>
                <a:rPr lang="zh-CN" altLang="en-US" sz="28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示</a:t>
              </a:r>
              <a:endParaRPr lang="en-US" altLang="zh-CN" sz="2800" b="1" kern="100" dirty="0" smtClean="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5" name="矩形 4"/>
          <p:cNvSpPr/>
          <p:nvPr/>
        </p:nvSpPr>
        <p:spPr>
          <a:xfrm>
            <a:off x="2823411" y="523269"/>
            <a:ext cx="8823158" cy="5632311"/>
          </a:xfrm>
          <a:prstGeom prst="rect">
            <a:avLst/>
          </a:prstGeom>
        </p:spPr>
        <p:txBody>
          <a:bodyPr wrap="square">
            <a:spAutoFit/>
          </a:bodyPr>
          <a:lstStyle/>
          <a:p>
            <a:pPr algn="just">
              <a:lnSpc>
                <a:spcPct val="150000"/>
              </a:lnSpc>
              <a:spcAft>
                <a:spcPts val="0"/>
              </a:spcAft>
            </a:pPr>
            <a:r>
              <a:rPr lang="zh-CN" altLang="zh-CN" sz="2000" kern="100" dirty="0">
                <a:latin typeface="微软雅黑" panose="020B0503020204020204" pitchFamily="34" charset="-122"/>
                <a:ea typeface="微软雅黑" panose="020B0503020204020204" pitchFamily="34" charset="-122"/>
                <a:cs typeface="宋体" panose="02010600030101010101" pitchFamily="2" charset="-122"/>
              </a:rPr>
              <a:t>步骤</a:t>
            </a:r>
            <a:r>
              <a:rPr lang="en-US" altLang="zh-CN" sz="2000" kern="100" dirty="0">
                <a:latin typeface="微软雅黑" panose="020B0503020204020204" pitchFamily="34" charset="-122"/>
                <a:ea typeface="微软雅黑" panose="020B0503020204020204" pitchFamily="34" charset="-122"/>
                <a:cs typeface="宋体" panose="02010600030101010101" pitchFamily="2" charset="-122"/>
              </a:rPr>
              <a:t>01</a:t>
            </a:r>
            <a:r>
              <a:rPr lang="zh-CN" altLang="zh-CN" sz="2000" kern="100" dirty="0">
                <a:latin typeface="微软雅黑" panose="020B0503020204020204" pitchFamily="34" charset="-122"/>
                <a:ea typeface="微软雅黑" panose="020B0503020204020204" pitchFamily="34" charset="-122"/>
                <a:cs typeface="宋体" panose="02010600030101010101" pitchFamily="2" charset="-122"/>
              </a:rPr>
              <a:t>：启动</a:t>
            </a:r>
            <a:r>
              <a:rPr lang="en-US" altLang="zh-CN" sz="2000" kern="100" dirty="0">
                <a:latin typeface="微软雅黑" panose="020B0503020204020204" pitchFamily="34" charset="-122"/>
                <a:ea typeface="微软雅黑" panose="020B0503020204020204" pitchFamily="34" charset="-122"/>
                <a:cs typeface="宋体" panose="02010600030101010101" pitchFamily="2" charset="-122"/>
              </a:rPr>
              <a:t>After Effects 2022</a:t>
            </a:r>
            <a:r>
              <a:rPr lang="zh-CN" altLang="zh-CN" sz="2000" kern="100" dirty="0">
                <a:latin typeface="微软雅黑" panose="020B0503020204020204" pitchFamily="34" charset="-122"/>
                <a:ea typeface="微软雅黑" panose="020B0503020204020204" pitchFamily="34" charset="-122"/>
                <a:cs typeface="宋体" panose="02010600030101010101" pitchFamily="2" charset="-122"/>
              </a:rPr>
              <a:t>，在弹出的最上层对话框中，点击左侧“新建项目”命令，随后进入软件，进入后找到左侧“项目”栏，单击鼠标右键，在弹出的菜单中选择新建合成，将名称改为“扫光文字制作”， “宽度”为</a:t>
            </a:r>
            <a:r>
              <a:rPr lang="en-US" altLang="zh-CN" sz="2000" kern="100" dirty="0">
                <a:latin typeface="微软雅黑" panose="020B0503020204020204" pitchFamily="34" charset="-122"/>
                <a:ea typeface="微软雅黑" panose="020B0503020204020204" pitchFamily="34" charset="-122"/>
                <a:cs typeface="宋体" panose="02010600030101010101" pitchFamily="2" charset="-122"/>
              </a:rPr>
              <a:t>1920px</a:t>
            </a:r>
            <a:r>
              <a:rPr lang="zh-CN" altLang="zh-CN" sz="2000" kern="100" dirty="0">
                <a:latin typeface="微软雅黑" panose="020B0503020204020204" pitchFamily="34" charset="-122"/>
                <a:ea typeface="微软雅黑" panose="020B0503020204020204" pitchFamily="34" charset="-122"/>
                <a:cs typeface="宋体" panose="02010600030101010101" pitchFamily="2" charset="-122"/>
              </a:rPr>
              <a:t>、“高度”为</a:t>
            </a:r>
            <a:r>
              <a:rPr lang="en-US" altLang="zh-CN" sz="2000" kern="100" dirty="0">
                <a:latin typeface="微软雅黑" panose="020B0503020204020204" pitchFamily="34" charset="-122"/>
                <a:ea typeface="微软雅黑" panose="020B0503020204020204" pitchFamily="34" charset="-122"/>
                <a:cs typeface="宋体" panose="02010600030101010101" pitchFamily="2" charset="-122"/>
              </a:rPr>
              <a:t>1080 px</a:t>
            </a:r>
            <a:r>
              <a:rPr lang="zh-CN" altLang="zh-CN" sz="2000" kern="100" dirty="0">
                <a:latin typeface="微软雅黑" panose="020B0503020204020204" pitchFamily="34" charset="-122"/>
                <a:ea typeface="微软雅黑" panose="020B0503020204020204" pitchFamily="34" charset="-122"/>
                <a:cs typeface="宋体" panose="02010600030101010101" pitchFamily="2" charset="-122"/>
              </a:rPr>
              <a:t>、“帧速率”为</a:t>
            </a:r>
            <a:r>
              <a:rPr lang="en-US" altLang="zh-CN" sz="2000" kern="100" dirty="0">
                <a:latin typeface="微软雅黑" panose="020B0503020204020204" pitchFamily="34" charset="-122"/>
                <a:ea typeface="微软雅黑" panose="020B0503020204020204" pitchFamily="34" charset="-122"/>
                <a:cs typeface="宋体" panose="02010600030101010101" pitchFamily="2" charset="-122"/>
              </a:rPr>
              <a:t>30</a:t>
            </a:r>
            <a:r>
              <a:rPr lang="zh-CN" altLang="zh-CN" sz="2000" kern="100" dirty="0">
                <a:latin typeface="微软雅黑" panose="020B0503020204020204" pitchFamily="34" charset="-122"/>
                <a:ea typeface="微软雅黑" panose="020B0503020204020204" pitchFamily="34" charset="-122"/>
                <a:cs typeface="宋体" panose="02010600030101010101" pitchFamily="2" charset="-122"/>
              </a:rPr>
              <a:t>，“持续时间”为</a:t>
            </a:r>
            <a:r>
              <a:rPr lang="en-US" altLang="zh-CN" sz="2000" kern="100" dirty="0">
                <a:latin typeface="微软雅黑" panose="020B0503020204020204" pitchFamily="34" charset="-122"/>
                <a:ea typeface="微软雅黑" panose="020B0503020204020204" pitchFamily="34" charset="-122"/>
                <a:cs typeface="宋体" panose="02010600030101010101" pitchFamily="2" charset="-122"/>
              </a:rPr>
              <a:t>15</a:t>
            </a:r>
            <a:r>
              <a:rPr lang="zh-CN" altLang="zh-CN" sz="2000" kern="100" dirty="0">
                <a:latin typeface="微软雅黑" panose="020B0503020204020204" pitchFamily="34" charset="-122"/>
                <a:ea typeface="微软雅黑" panose="020B0503020204020204" pitchFamily="34" charset="-122"/>
                <a:cs typeface="宋体" panose="02010600030101010101" pitchFamily="2" charset="-122"/>
              </a:rPr>
              <a:t>秒。如图</a:t>
            </a:r>
            <a:r>
              <a:rPr lang="en-US" altLang="zh-CN" sz="2000" kern="100" dirty="0">
                <a:latin typeface="微软雅黑" panose="020B0503020204020204" pitchFamily="34" charset="-122"/>
                <a:ea typeface="微软雅黑" panose="020B0503020204020204" pitchFamily="34" charset="-122"/>
                <a:cs typeface="宋体" panose="02010600030101010101" pitchFamily="2" charset="-122"/>
              </a:rPr>
              <a:t>4-41</a:t>
            </a:r>
            <a:r>
              <a:rPr lang="zh-CN" altLang="zh-CN" sz="2000" kern="100" dirty="0">
                <a:latin typeface="微软雅黑" panose="020B0503020204020204" pitchFamily="34" charset="-122"/>
                <a:ea typeface="微软雅黑" panose="020B0503020204020204" pitchFamily="34" charset="-122"/>
                <a:cs typeface="宋体" panose="02010600030101010101" pitchFamily="2" charset="-122"/>
              </a:rPr>
              <a:t>所示。</a:t>
            </a:r>
            <a:endParaRPr lang="zh-CN" altLang="zh-CN" sz="1600" kern="100" dirty="0">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spcAft>
                <a:spcPts val="0"/>
              </a:spcAft>
            </a:pPr>
            <a:r>
              <a:rPr lang="zh-CN" altLang="zh-CN" sz="2000" kern="100" dirty="0">
                <a:latin typeface="微软雅黑" panose="020B0503020204020204" pitchFamily="34" charset="-122"/>
                <a:ea typeface="微软雅黑" panose="020B0503020204020204" pitchFamily="34" charset="-122"/>
                <a:cs typeface="宋体" panose="02010600030101010101" pitchFamily="2" charset="-122"/>
              </a:rPr>
              <a:t>步骤</a:t>
            </a:r>
            <a:r>
              <a:rPr lang="en-US" altLang="zh-CN" sz="2000" kern="100" dirty="0">
                <a:latin typeface="微软雅黑" panose="020B0503020204020204" pitchFamily="34" charset="-122"/>
                <a:ea typeface="微软雅黑" panose="020B0503020204020204" pitchFamily="34" charset="-122"/>
                <a:cs typeface="宋体" panose="02010600030101010101" pitchFamily="2" charset="-122"/>
              </a:rPr>
              <a:t>02</a:t>
            </a:r>
            <a:r>
              <a:rPr lang="zh-CN" altLang="zh-CN" sz="2000" kern="100" dirty="0">
                <a:latin typeface="微软雅黑" panose="020B0503020204020204" pitchFamily="34" charset="-122"/>
                <a:ea typeface="微软雅黑" panose="020B0503020204020204" pitchFamily="34" charset="-122"/>
                <a:cs typeface="宋体" panose="02010600030101010101" pitchFamily="2" charset="-122"/>
              </a:rPr>
              <a:t>：点击上方工具栏中的“横排文字工具”随意设置文字内容，随后对此文字层进行缩放与不透明度的关键帧设置，使其入场和出场分别为“渐显”和“渐隐”。</a:t>
            </a:r>
            <a:endParaRPr lang="zh-CN" altLang="zh-CN" sz="1600" kern="100" dirty="0">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spcAft>
                <a:spcPts val="0"/>
              </a:spcAft>
            </a:pPr>
            <a:r>
              <a:rPr lang="zh-CN" altLang="zh-CN" sz="2000" kern="100" dirty="0">
                <a:latin typeface="微软雅黑" panose="020B0503020204020204" pitchFamily="34" charset="-122"/>
                <a:ea typeface="微软雅黑" panose="020B0503020204020204" pitchFamily="34" charset="-122"/>
                <a:cs typeface="宋体" panose="02010600030101010101" pitchFamily="2" charset="-122"/>
              </a:rPr>
              <a:t>步骤</a:t>
            </a:r>
            <a:r>
              <a:rPr lang="en-US" altLang="zh-CN" sz="2000" kern="100" dirty="0">
                <a:latin typeface="微软雅黑" panose="020B0503020204020204" pitchFamily="34" charset="-122"/>
                <a:ea typeface="微软雅黑" panose="020B0503020204020204" pitchFamily="34" charset="-122"/>
                <a:cs typeface="宋体" panose="02010600030101010101" pitchFamily="2" charset="-122"/>
              </a:rPr>
              <a:t>03</a:t>
            </a:r>
            <a:r>
              <a:rPr lang="zh-CN" altLang="zh-CN" sz="2000" kern="100" dirty="0">
                <a:latin typeface="微软雅黑" panose="020B0503020204020204" pitchFamily="34" charset="-122"/>
                <a:ea typeface="微软雅黑" panose="020B0503020204020204" pitchFamily="34" charset="-122"/>
                <a:cs typeface="宋体" panose="02010600030101010101" pitchFamily="2" charset="-122"/>
              </a:rPr>
              <a:t>：为“文字”图层添加效果中的“</a:t>
            </a:r>
            <a:r>
              <a:rPr lang="en-US" altLang="zh-CN" sz="2000" kern="100" dirty="0">
                <a:latin typeface="微软雅黑" panose="020B0503020204020204" pitchFamily="34" charset="-122"/>
                <a:ea typeface="微软雅黑" panose="020B0503020204020204" pitchFamily="34" charset="-122"/>
                <a:cs typeface="宋体" panose="02010600030101010101" pitchFamily="2" charset="-122"/>
              </a:rPr>
              <a:t>CC Light Sweep </a:t>
            </a:r>
            <a:r>
              <a:rPr lang="zh-CN" altLang="zh-CN" sz="2000" kern="100" dirty="0">
                <a:latin typeface="微软雅黑" panose="020B0503020204020204" pitchFamily="34" charset="-122"/>
                <a:ea typeface="微软雅黑" panose="020B0503020204020204" pitchFamily="34" charset="-122"/>
                <a:cs typeface="宋体" panose="02010600030101010101" pitchFamily="2" charset="-122"/>
              </a:rPr>
              <a:t>”效果，在效果面板中设置各个参数，并观察每个参数为文字带来的不同变化效果。</a:t>
            </a:r>
            <a:endParaRPr lang="zh-CN" altLang="zh-CN" sz="1600" kern="100" dirty="0">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spcAft>
                <a:spcPts val="0"/>
              </a:spcAft>
            </a:pPr>
            <a:r>
              <a:rPr lang="zh-CN" altLang="zh-CN" sz="2000" kern="100" dirty="0">
                <a:latin typeface="微软雅黑" panose="020B0503020204020204" pitchFamily="34" charset="-122"/>
                <a:ea typeface="微软雅黑" panose="020B0503020204020204" pitchFamily="34" charset="-122"/>
                <a:cs typeface="宋体" panose="02010600030101010101" pitchFamily="2" charset="-122"/>
              </a:rPr>
              <a:t>步骤</a:t>
            </a:r>
            <a:r>
              <a:rPr lang="en-US" altLang="zh-CN" sz="2000" kern="100" dirty="0">
                <a:latin typeface="微软雅黑" panose="020B0503020204020204" pitchFamily="34" charset="-122"/>
                <a:ea typeface="微软雅黑" panose="020B0503020204020204" pitchFamily="34" charset="-122"/>
                <a:cs typeface="宋体" panose="02010600030101010101" pitchFamily="2" charset="-122"/>
              </a:rPr>
              <a:t>04</a:t>
            </a:r>
            <a:r>
              <a:rPr lang="zh-CN" altLang="zh-CN" sz="2000" kern="100" dirty="0">
                <a:latin typeface="微软雅黑" panose="020B0503020204020204" pitchFamily="34" charset="-122"/>
                <a:ea typeface="微软雅黑" panose="020B0503020204020204" pitchFamily="34" charset="-122"/>
                <a:cs typeface="宋体" panose="02010600030101010101" pitchFamily="2" charset="-122"/>
              </a:rPr>
              <a:t>：将刚刚添加的“文字”图层进行复制，随后为新添加的“文字”图层添加“</a:t>
            </a:r>
            <a:r>
              <a:rPr lang="en-US" altLang="zh-CN" sz="2000" kern="100" dirty="0">
                <a:latin typeface="微软雅黑" panose="020B0503020204020204" pitchFamily="34" charset="-122"/>
                <a:ea typeface="微软雅黑" panose="020B0503020204020204" pitchFamily="34" charset="-122"/>
                <a:cs typeface="宋体" panose="02010600030101010101" pitchFamily="2" charset="-122"/>
              </a:rPr>
              <a:t>CC Radial Blur</a:t>
            </a:r>
            <a:r>
              <a:rPr lang="zh-CN" altLang="zh-CN" sz="2000" kern="100" dirty="0">
                <a:latin typeface="微软雅黑" panose="020B0503020204020204" pitchFamily="34" charset="-122"/>
                <a:ea typeface="微软雅黑" panose="020B0503020204020204" pitchFamily="34" charset="-122"/>
                <a:cs typeface="宋体" panose="02010600030101010101" pitchFamily="2" charset="-122"/>
              </a:rPr>
              <a:t>”，并在效果面板中观察每个参数所展现的不同效果。</a:t>
            </a:r>
            <a:endPar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6" name="等腰三角形 5"/>
          <p:cNvSpPr/>
          <p:nvPr/>
        </p:nvSpPr>
        <p:spPr>
          <a:xfrm rot="16200000">
            <a:off x="2253007" y="1514900"/>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3651994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452844" y="451514"/>
            <a:ext cx="7863770" cy="1413433"/>
          </a:xfrm>
          <a:prstGeom prst="rect">
            <a:avLst/>
          </a:prstGeom>
          <a:solidFill>
            <a:schemeClr val="bg1"/>
          </a:solidFill>
          <a:ln>
            <a:noFill/>
          </a:ln>
          <a:effectLst>
            <a:outerShdw blurRad="254000" dist="38100" dir="2700000" sx="102000" sy="102000" algn="tl"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dirty="0">
                <a:solidFill>
                  <a:schemeClr val="tx1"/>
                </a:solidFill>
              </a:rPr>
              <a:t>在</a:t>
            </a:r>
            <a:r>
              <a:rPr lang="en-US" altLang="zh-CN" dirty="0">
                <a:solidFill>
                  <a:schemeClr val="tx1"/>
                </a:solidFill>
              </a:rPr>
              <a:t>After Effects</a:t>
            </a:r>
            <a:r>
              <a:rPr lang="zh-CN" altLang="zh-CN" dirty="0">
                <a:solidFill>
                  <a:schemeClr val="tx1"/>
                </a:solidFill>
              </a:rPr>
              <a:t>中，动画的制作主要是使用关键帧技术配合动画图表编辑器来完成的，可以使用</a:t>
            </a:r>
            <a:r>
              <a:rPr lang="en-US" altLang="zh-CN" dirty="0">
                <a:solidFill>
                  <a:schemeClr val="tx1"/>
                </a:solidFill>
              </a:rPr>
              <a:t>After Effects</a:t>
            </a:r>
            <a:r>
              <a:rPr lang="zh-CN" altLang="zh-CN" dirty="0">
                <a:solidFill>
                  <a:schemeClr val="tx1"/>
                </a:solidFill>
              </a:rPr>
              <a:t>的表达式技术来制作动画。</a:t>
            </a:r>
          </a:p>
        </p:txBody>
      </p:sp>
      <p:sp>
        <p:nvSpPr>
          <p:cNvPr id="13" name="矩形: 圆角 12"/>
          <p:cNvSpPr/>
          <p:nvPr/>
        </p:nvSpPr>
        <p:spPr>
          <a:xfrm>
            <a:off x="447675" y="793923"/>
            <a:ext cx="1524000" cy="588318"/>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501796" y="857250"/>
            <a:ext cx="1415772" cy="461665"/>
          </a:xfrm>
          <a:prstGeom prst="rect">
            <a:avLst/>
          </a:prstGeom>
          <a:noFill/>
        </p:spPr>
        <p:txBody>
          <a:bodyPr wrap="none" rtlCol="0">
            <a:spAutoFit/>
          </a:bodyPr>
          <a:lstStyle/>
          <a:p>
            <a:pPr algn="ctr"/>
            <a:r>
              <a:rPr lang="zh-CN" altLang="en-US" sz="2400" b="1" dirty="0">
                <a:solidFill>
                  <a:schemeClr val="bg1"/>
                </a:solidFill>
              </a:rPr>
              <a:t>本节概论</a:t>
            </a:r>
          </a:p>
        </p:txBody>
      </p:sp>
      <p:sp>
        <p:nvSpPr>
          <p:cNvPr id="15" name="文本框 14"/>
          <p:cNvSpPr txBox="1"/>
          <p:nvPr/>
        </p:nvSpPr>
        <p:spPr>
          <a:xfrm>
            <a:off x="412977" y="3840182"/>
            <a:ext cx="1658711" cy="830997"/>
          </a:xfrm>
          <a:prstGeom prst="rect">
            <a:avLst/>
          </a:prstGeom>
          <a:noFill/>
        </p:spPr>
        <p:txBody>
          <a:bodyPr wrap="square" rtlCol="0">
            <a:spAutoFit/>
          </a:bodyPr>
          <a:lstStyle/>
          <a:p>
            <a:pPr algn="ctr"/>
            <a:r>
              <a:rPr lang="zh-CN" altLang="zh-CN" sz="2400" dirty="0"/>
              <a:t>本节知识思维导图：</a:t>
            </a:r>
            <a:endParaRPr lang="zh-CN" altLang="en-US" sz="3200" dirty="0">
              <a:solidFill>
                <a:schemeClr val="tx1">
                  <a:lumMod val="75000"/>
                  <a:lumOff val="25000"/>
                </a:schemeClr>
              </a:solidFill>
            </a:endParaRPr>
          </a:p>
        </p:txBody>
      </p:sp>
      <p:sp>
        <p:nvSpPr>
          <p:cNvPr id="19" name="等腰三角形 18"/>
          <p:cNvSpPr/>
          <p:nvPr/>
        </p:nvSpPr>
        <p:spPr>
          <a:xfrm rot="16200000">
            <a:off x="2253007" y="1017598"/>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3" name="表格 2"/>
          <p:cNvGraphicFramePr>
            <a:graphicFrameLocks noGrp="1"/>
          </p:cNvGraphicFramePr>
          <p:nvPr>
            <p:extLst>
              <p:ext uri="{D42A27DB-BD31-4B8C-83A1-F6EECF244321}">
                <p14:modId xmlns:p14="http://schemas.microsoft.com/office/powerpoint/2010/main" val="1141171258"/>
              </p:ext>
            </p:extLst>
          </p:nvPr>
        </p:nvGraphicFramePr>
        <p:xfrm>
          <a:off x="2862716" y="2777063"/>
          <a:ext cx="8763226" cy="3657600"/>
        </p:xfrm>
        <a:graphic>
          <a:graphicData uri="http://schemas.openxmlformats.org/drawingml/2006/table">
            <a:tbl>
              <a:tblPr firstRow="1" firstCol="1" bandRow="1">
                <a:tableStyleId>{5C22544A-7EE6-4342-B048-85BDC9FD1C3A}</a:tableStyleId>
              </a:tblPr>
              <a:tblGrid>
                <a:gridCol w="1587514">
                  <a:extLst>
                    <a:ext uri="{9D8B030D-6E8A-4147-A177-3AD203B41FA5}">
                      <a16:colId xmlns:a16="http://schemas.microsoft.com/office/drawing/2014/main" val="2517684778"/>
                    </a:ext>
                  </a:extLst>
                </a:gridCol>
                <a:gridCol w="3017402">
                  <a:extLst>
                    <a:ext uri="{9D8B030D-6E8A-4147-A177-3AD203B41FA5}">
                      <a16:colId xmlns:a16="http://schemas.microsoft.com/office/drawing/2014/main" val="1705488995"/>
                    </a:ext>
                  </a:extLst>
                </a:gridCol>
                <a:gridCol w="3017402">
                  <a:extLst>
                    <a:ext uri="{9D8B030D-6E8A-4147-A177-3AD203B41FA5}">
                      <a16:colId xmlns:a16="http://schemas.microsoft.com/office/drawing/2014/main" val="1884802399"/>
                    </a:ext>
                  </a:extLst>
                </a:gridCol>
                <a:gridCol w="1140908">
                  <a:extLst>
                    <a:ext uri="{9D8B030D-6E8A-4147-A177-3AD203B41FA5}">
                      <a16:colId xmlns:a16="http://schemas.microsoft.com/office/drawing/2014/main" val="1264501958"/>
                    </a:ext>
                  </a:extLst>
                </a:gridCol>
              </a:tblGrid>
              <a:tr h="0">
                <a:tc rowSpan="7">
                  <a:txBody>
                    <a:bodyPr/>
                    <a:lstStyle/>
                    <a:p>
                      <a:pPr algn="ctr">
                        <a:lnSpc>
                          <a:spcPct val="150000"/>
                        </a:lnSpc>
                        <a:spcAft>
                          <a:spcPts val="0"/>
                        </a:spcAft>
                      </a:pPr>
                      <a:r>
                        <a:rPr lang="zh-CN" sz="1600" kern="100">
                          <a:effectLst/>
                        </a:rPr>
                        <a:t>动画关键帧</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304800" algn="just">
                        <a:lnSpc>
                          <a:spcPct val="150000"/>
                        </a:lnSpc>
                        <a:spcAft>
                          <a:spcPts val="0"/>
                        </a:spcAft>
                      </a:pPr>
                      <a:r>
                        <a:rPr lang="zh-CN" sz="1600" kern="100">
                          <a:effectLst/>
                        </a:rPr>
                        <a:t>分类</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indent="304800" algn="just">
                        <a:lnSpc>
                          <a:spcPct val="150000"/>
                        </a:lnSpc>
                        <a:spcAft>
                          <a:spcPts val="0"/>
                        </a:spcAft>
                      </a:pPr>
                      <a:r>
                        <a:rPr lang="zh-CN" sz="1600" kern="100">
                          <a:effectLst/>
                        </a:rPr>
                        <a:t>内容</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indent="304800" algn="just">
                        <a:lnSpc>
                          <a:spcPct val="150000"/>
                        </a:lnSpc>
                        <a:spcAft>
                          <a:spcPts val="0"/>
                        </a:spcAft>
                      </a:pPr>
                      <a:r>
                        <a:rPr lang="zh-CN" sz="1600" kern="100">
                          <a:effectLst/>
                        </a:rPr>
                        <a:t>重要性</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3162546339"/>
                  </a:ext>
                </a:extLst>
              </a:tr>
              <a:tr h="0">
                <a:tc vMerge="1">
                  <a:txBody>
                    <a:bodyPr/>
                    <a:lstStyle/>
                    <a:p>
                      <a:endParaRPr lang="zh-CN" altLang="en-US"/>
                    </a:p>
                  </a:txBody>
                  <a:tcPr/>
                </a:tc>
                <a:tc>
                  <a:txBody>
                    <a:bodyPr/>
                    <a:lstStyle/>
                    <a:p>
                      <a:pPr algn="just">
                        <a:lnSpc>
                          <a:spcPct val="150000"/>
                        </a:lnSpc>
                        <a:spcAft>
                          <a:spcPts val="0"/>
                        </a:spcAft>
                      </a:pPr>
                      <a:r>
                        <a:rPr lang="zh-CN" sz="1600" kern="100">
                          <a:effectLst/>
                        </a:rPr>
                        <a:t>关键帧的概念</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50000"/>
                        </a:lnSpc>
                        <a:spcAft>
                          <a:spcPts val="0"/>
                        </a:spcAft>
                      </a:pPr>
                      <a:r>
                        <a:rPr lang="zh-CN" sz="1600" kern="100">
                          <a:effectLst/>
                        </a:rPr>
                        <a:t>关键帧的概念</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50000"/>
                        </a:lnSpc>
                        <a:spcAft>
                          <a:spcPts val="0"/>
                        </a:spcAft>
                      </a:pPr>
                      <a:r>
                        <a:rPr lang="zh-CN" sz="1600" kern="100">
                          <a:effectLst/>
                        </a:rPr>
                        <a:t>✮✮✮✮✮</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115855381"/>
                  </a:ext>
                </a:extLst>
              </a:tr>
              <a:tr h="0">
                <a:tc vMerge="1">
                  <a:txBody>
                    <a:bodyPr/>
                    <a:lstStyle/>
                    <a:p>
                      <a:endParaRPr lang="zh-CN" altLang="en-US"/>
                    </a:p>
                  </a:txBody>
                  <a:tcPr/>
                </a:tc>
                <a:tc>
                  <a:txBody>
                    <a:bodyPr/>
                    <a:lstStyle/>
                    <a:p>
                      <a:pPr algn="just">
                        <a:lnSpc>
                          <a:spcPct val="150000"/>
                        </a:lnSpc>
                        <a:spcAft>
                          <a:spcPts val="0"/>
                        </a:spcAft>
                      </a:pPr>
                      <a:r>
                        <a:rPr lang="zh-CN" sz="1600" kern="100">
                          <a:effectLst/>
                        </a:rPr>
                        <a:t>激活关键帧</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50000"/>
                        </a:lnSpc>
                        <a:spcAft>
                          <a:spcPts val="0"/>
                        </a:spcAft>
                      </a:pPr>
                      <a:r>
                        <a:rPr lang="zh-CN" sz="1600" kern="100">
                          <a:effectLst/>
                        </a:rPr>
                        <a:t>激活关键帧的方法</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50000"/>
                        </a:lnSpc>
                        <a:spcAft>
                          <a:spcPts val="0"/>
                        </a:spcAft>
                      </a:pPr>
                      <a:r>
                        <a:rPr lang="zh-CN" sz="1600" kern="100">
                          <a:effectLst/>
                        </a:rPr>
                        <a:t>✮✮✮✮✮</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3539390116"/>
                  </a:ext>
                </a:extLst>
              </a:tr>
              <a:tr h="0">
                <a:tc vMerge="1">
                  <a:txBody>
                    <a:bodyPr/>
                    <a:lstStyle/>
                    <a:p>
                      <a:endParaRPr lang="zh-CN" altLang="en-US"/>
                    </a:p>
                  </a:txBody>
                  <a:tcPr/>
                </a:tc>
                <a:tc>
                  <a:txBody>
                    <a:bodyPr/>
                    <a:lstStyle/>
                    <a:p>
                      <a:pPr algn="just">
                        <a:lnSpc>
                          <a:spcPct val="150000"/>
                        </a:lnSpc>
                        <a:spcAft>
                          <a:spcPts val="0"/>
                        </a:spcAft>
                      </a:pPr>
                      <a:r>
                        <a:rPr lang="zh-CN" sz="1600" kern="100">
                          <a:effectLst/>
                        </a:rPr>
                        <a:t>关键帧导航器</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50000"/>
                        </a:lnSpc>
                        <a:spcAft>
                          <a:spcPts val="0"/>
                        </a:spcAft>
                      </a:pPr>
                      <a:r>
                        <a:rPr lang="zh-CN" sz="1600" kern="100">
                          <a:effectLst/>
                        </a:rPr>
                        <a:t>关键帧导航器的运用技巧</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50000"/>
                        </a:lnSpc>
                        <a:spcAft>
                          <a:spcPts val="0"/>
                        </a:spcAft>
                      </a:pPr>
                      <a:r>
                        <a:rPr lang="zh-CN" sz="1600" kern="100">
                          <a:effectLst/>
                        </a:rPr>
                        <a:t>✮✮✮✮</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3368837955"/>
                  </a:ext>
                </a:extLst>
              </a:tr>
              <a:tr h="0">
                <a:tc vMerge="1">
                  <a:txBody>
                    <a:bodyPr/>
                    <a:lstStyle/>
                    <a:p>
                      <a:endParaRPr lang="zh-CN" altLang="en-US"/>
                    </a:p>
                  </a:txBody>
                  <a:tcPr/>
                </a:tc>
                <a:tc>
                  <a:txBody>
                    <a:bodyPr/>
                    <a:lstStyle/>
                    <a:p>
                      <a:pPr algn="just">
                        <a:lnSpc>
                          <a:spcPct val="150000"/>
                        </a:lnSpc>
                        <a:spcAft>
                          <a:spcPts val="0"/>
                        </a:spcAft>
                      </a:pPr>
                      <a:r>
                        <a:rPr lang="zh-CN" sz="1600" kern="100">
                          <a:effectLst/>
                        </a:rPr>
                        <a:t>选择关键帧</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50000"/>
                        </a:lnSpc>
                        <a:spcAft>
                          <a:spcPts val="0"/>
                        </a:spcAft>
                      </a:pPr>
                      <a:r>
                        <a:rPr lang="zh-CN" sz="1600" kern="100">
                          <a:effectLst/>
                        </a:rPr>
                        <a:t>多种情况下选择关键帧的方式</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50000"/>
                        </a:lnSpc>
                        <a:spcAft>
                          <a:spcPts val="0"/>
                        </a:spcAft>
                      </a:pPr>
                      <a:r>
                        <a:rPr lang="zh-CN" sz="1600" kern="100">
                          <a:effectLst/>
                        </a:rPr>
                        <a:t>✮✮✮✮</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390321968"/>
                  </a:ext>
                </a:extLst>
              </a:tr>
              <a:tr h="0">
                <a:tc vMerge="1">
                  <a:txBody>
                    <a:bodyPr/>
                    <a:lstStyle/>
                    <a:p>
                      <a:endParaRPr lang="zh-CN" altLang="en-US"/>
                    </a:p>
                  </a:txBody>
                  <a:tcPr/>
                </a:tc>
                <a:tc>
                  <a:txBody>
                    <a:bodyPr/>
                    <a:lstStyle/>
                    <a:p>
                      <a:pPr algn="just">
                        <a:lnSpc>
                          <a:spcPct val="150000"/>
                        </a:lnSpc>
                        <a:spcAft>
                          <a:spcPts val="0"/>
                        </a:spcAft>
                      </a:pPr>
                      <a:r>
                        <a:rPr lang="zh-CN" sz="1600" kern="100">
                          <a:effectLst/>
                        </a:rPr>
                        <a:t>编辑关键帧</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50000"/>
                        </a:lnSpc>
                        <a:spcAft>
                          <a:spcPts val="0"/>
                        </a:spcAft>
                      </a:pPr>
                      <a:r>
                        <a:rPr lang="zh-CN" sz="1600" kern="100">
                          <a:effectLst/>
                        </a:rPr>
                        <a:t>编辑关键帧的技巧</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50000"/>
                        </a:lnSpc>
                        <a:spcAft>
                          <a:spcPts val="0"/>
                        </a:spcAft>
                      </a:pPr>
                      <a:r>
                        <a:rPr lang="zh-CN" sz="1600" kern="100">
                          <a:effectLst/>
                        </a:rPr>
                        <a:t>✮✮✮✮✮</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2487548865"/>
                  </a:ext>
                </a:extLst>
              </a:tr>
              <a:tr h="0">
                <a:tc vMerge="1">
                  <a:txBody>
                    <a:bodyPr/>
                    <a:lstStyle/>
                    <a:p>
                      <a:endParaRPr lang="zh-CN" altLang="en-US"/>
                    </a:p>
                  </a:txBody>
                  <a:tcPr/>
                </a:tc>
                <a:tc>
                  <a:txBody>
                    <a:bodyPr/>
                    <a:lstStyle/>
                    <a:p>
                      <a:pPr algn="just">
                        <a:lnSpc>
                          <a:spcPct val="150000"/>
                        </a:lnSpc>
                        <a:spcAft>
                          <a:spcPts val="0"/>
                        </a:spcAft>
                      </a:pPr>
                      <a:r>
                        <a:rPr lang="zh-CN" sz="1600" kern="100">
                          <a:effectLst/>
                        </a:rPr>
                        <a:t>插值方式</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50000"/>
                        </a:lnSpc>
                        <a:spcAft>
                          <a:spcPts val="0"/>
                        </a:spcAft>
                      </a:pPr>
                      <a:r>
                        <a:rPr lang="zh-CN" sz="1600" kern="100">
                          <a:effectLst/>
                        </a:rPr>
                        <a:t>使用插值的方法</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50000"/>
                        </a:lnSpc>
                        <a:spcAft>
                          <a:spcPts val="0"/>
                        </a:spcAft>
                      </a:pPr>
                      <a:r>
                        <a:rPr lang="zh-CN" sz="1600" kern="100" dirty="0">
                          <a:effectLst/>
                        </a:rPr>
                        <a:t>✮✮✮</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3450585637"/>
                  </a:ext>
                </a:extLst>
              </a:tr>
            </a:tbl>
          </a:graphicData>
        </a:graphic>
      </p:graphicFrame>
    </p:spTree>
    <p:custDataLst>
      <p:tags r:id="rId1"/>
    </p:custData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矩形: 圆角 51"/>
          <p:cNvSpPr/>
          <p:nvPr/>
        </p:nvSpPr>
        <p:spPr>
          <a:xfrm>
            <a:off x="425594" y="743856"/>
            <a:ext cx="11126257" cy="809557"/>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501793" y="886537"/>
            <a:ext cx="11072138" cy="478539"/>
          </a:xfrm>
          <a:prstGeom prst="rect">
            <a:avLst/>
          </a:prstGeom>
          <a:noFill/>
        </p:spPr>
        <p:txBody>
          <a:bodyPr wrap="square" rtlCol="0">
            <a:spAutoFit/>
          </a:bodyPr>
          <a:lstStyle/>
          <a:p>
            <a:pPr algn="ctr"/>
            <a:r>
              <a:rPr lang="zh-CN" altLang="en-US" sz="2400" b="1" dirty="0">
                <a:solidFill>
                  <a:schemeClr val="bg1"/>
                </a:solidFill>
              </a:rPr>
              <a:t>本  章  总  结</a:t>
            </a:r>
          </a:p>
        </p:txBody>
      </p:sp>
      <p:sp>
        <p:nvSpPr>
          <p:cNvPr id="57" name="圆角矩形 6"/>
          <p:cNvSpPr/>
          <p:nvPr>
            <p:custDataLst>
              <p:tags r:id="rId2"/>
            </p:custDataLst>
          </p:nvPr>
        </p:nvSpPr>
        <p:spPr>
          <a:xfrm>
            <a:off x="501793" y="2078951"/>
            <a:ext cx="11050058" cy="3916973"/>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dirty="0"/>
          </a:p>
        </p:txBody>
      </p:sp>
      <p:sp>
        <p:nvSpPr>
          <p:cNvPr id="59" name="quotation-mark_32371"/>
          <p:cNvSpPr>
            <a:spLocks noChangeAspect="1"/>
          </p:cNvSpPr>
          <p:nvPr>
            <p:custDataLst>
              <p:tags r:id="rId3"/>
            </p:custDataLst>
          </p:nvPr>
        </p:nvSpPr>
        <p:spPr bwMode="auto">
          <a:xfrm>
            <a:off x="595001" y="2197484"/>
            <a:ext cx="559824" cy="519585"/>
          </a:xfrm>
          <a:custGeom>
            <a:avLst/>
            <a:gdLst>
              <a:gd name="T0" fmla="*/ 2004 w 4654"/>
              <a:gd name="T1" fmla="*/ 191 h 4326"/>
              <a:gd name="T2" fmla="*/ 2004 w 4654"/>
              <a:gd name="T3" fmla="*/ 968 h 4326"/>
              <a:gd name="T4" fmla="*/ 1813 w 4654"/>
              <a:gd name="T5" fmla="*/ 1158 h 4326"/>
              <a:gd name="T6" fmla="*/ 1205 w 4654"/>
              <a:gd name="T7" fmla="*/ 2305 h 4326"/>
              <a:gd name="T8" fmla="*/ 1813 w 4654"/>
              <a:gd name="T9" fmla="*/ 2305 h 4326"/>
              <a:gd name="T10" fmla="*/ 2004 w 4654"/>
              <a:gd name="T11" fmla="*/ 2495 h 4326"/>
              <a:gd name="T12" fmla="*/ 2004 w 4654"/>
              <a:gd name="T13" fmla="*/ 4135 h 4326"/>
              <a:gd name="T14" fmla="*/ 1813 w 4654"/>
              <a:gd name="T15" fmla="*/ 4326 h 4326"/>
              <a:gd name="T16" fmla="*/ 191 w 4654"/>
              <a:gd name="T17" fmla="*/ 4326 h 4326"/>
              <a:gd name="T18" fmla="*/ 0 w 4654"/>
              <a:gd name="T19" fmla="*/ 4135 h 4326"/>
              <a:gd name="T20" fmla="*/ 0 w 4654"/>
              <a:gd name="T21" fmla="*/ 2495 h 4326"/>
              <a:gd name="T22" fmla="*/ 109 w 4654"/>
              <a:gd name="T23" fmla="*/ 1501 h 4326"/>
              <a:gd name="T24" fmla="*/ 448 w 4654"/>
              <a:gd name="T25" fmla="*/ 713 h 4326"/>
              <a:gd name="T26" fmla="*/ 1023 w 4654"/>
              <a:gd name="T27" fmla="*/ 187 h 4326"/>
              <a:gd name="T28" fmla="*/ 1813 w 4654"/>
              <a:gd name="T29" fmla="*/ 0 h 4326"/>
              <a:gd name="T30" fmla="*/ 2004 w 4654"/>
              <a:gd name="T31" fmla="*/ 191 h 4326"/>
              <a:gd name="T32" fmla="*/ 4464 w 4654"/>
              <a:gd name="T33" fmla="*/ 1158 h 4326"/>
              <a:gd name="T34" fmla="*/ 4654 w 4654"/>
              <a:gd name="T35" fmla="*/ 968 h 4326"/>
              <a:gd name="T36" fmla="*/ 4654 w 4654"/>
              <a:gd name="T37" fmla="*/ 191 h 4326"/>
              <a:gd name="T38" fmla="*/ 4464 w 4654"/>
              <a:gd name="T39" fmla="*/ 0 h 4326"/>
              <a:gd name="T40" fmla="*/ 3674 w 4654"/>
              <a:gd name="T41" fmla="*/ 187 h 4326"/>
              <a:gd name="T42" fmla="*/ 3098 w 4654"/>
              <a:gd name="T43" fmla="*/ 713 h 4326"/>
              <a:gd name="T44" fmla="*/ 2759 w 4654"/>
              <a:gd name="T45" fmla="*/ 1501 h 4326"/>
              <a:gd name="T46" fmla="*/ 2650 w 4654"/>
              <a:gd name="T47" fmla="*/ 2495 h 4326"/>
              <a:gd name="T48" fmla="*/ 2650 w 4654"/>
              <a:gd name="T49" fmla="*/ 4135 h 4326"/>
              <a:gd name="T50" fmla="*/ 2841 w 4654"/>
              <a:gd name="T51" fmla="*/ 4326 h 4326"/>
              <a:gd name="T52" fmla="*/ 4464 w 4654"/>
              <a:gd name="T53" fmla="*/ 4326 h 4326"/>
              <a:gd name="T54" fmla="*/ 4654 w 4654"/>
              <a:gd name="T55" fmla="*/ 4135 h 4326"/>
              <a:gd name="T56" fmla="*/ 4654 w 4654"/>
              <a:gd name="T57" fmla="*/ 2495 h 4326"/>
              <a:gd name="T58" fmla="*/ 4464 w 4654"/>
              <a:gd name="T59" fmla="*/ 2305 h 4326"/>
              <a:gd name="T60" fmla="*/ 3864 w 4654"/>
              <a:gd name="T61" fmla="*/ 2305 h 4326"/>
              <a:gd name="T62" fmla="*/ 4464 w 4654"/>
              <a:gd name="T63" fmla="*/ 1158 h 4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654" h="4326">
                <a:moveTo>
                  <a:pt x="2004" y="191"/>
                </a:moveTo>
                <a:lnTo>
                  <a:pt x="2004" y="968"/>
                </a:lnTo>
                <a:cubicBezTo>
                  <a:pt x="2004" y="1073"/>
                  <a:pt x="1919" y="1158"/>
                  <a:pt x="1813" y="1158"/>
                </a:cubicBezTo>
                <a:cubicBezTo>
                  <a:pt x="1437" y="1158"/>
                  <a:pt x="1233" y="1544"/>
                  <a:pt x="1205" y="2305"/>
                </a:cubicBezTo>
                <a:lnTo>
                  <a:pt x="1813" y="2305"/>
                </a:lnTo>
                <a:cubicBezTo>
                  <a:pt x="1919" y="2305"/>
                  <a:pt x="2004" y="2390"/>
                  <a:pt x="2004" y="2495"/>
                </a:cubicBezTo>
                <a:lnTo>
                  <a:pt x="2004" y="4135"/>
                </a:lnTo>
                <a:cubicBezTo>
                  <a:pt x="2004" y="4241"/>
                  <a:pt x="1919" y="4326"/>
                  <a:pt x="1813" y="4326"/>
                </a:cubicBezTo>
                <a:lnTo>
                  <a:pt x="191" y="4326"/>
                </a:lnTo>
                <a:cubicBezTo>
                  <a:pt x="85" y="4326"/>
                  <a:pt x="0" y="4241"/>
                  <a:pt x="0" y="4135"/>
                </a:cubicBezTo>
                <a:lnTo>
                  <a:pt x="0" y="2495"/>
                </a:lnTo>
                <a:cubicBezTo>
                  <a:pt x="0" y="2131"/>
                  <a:pt x="37" y="1796"/>
                  <a:pt x="109" y="1501"/>
                </a:cubicBezTo>
                <a:cubicBezTo>
                  <a:pt x="183" y="1198"/>
                  <a:pt x="297" y="933"/>
                  <a:pt x="448" y="713"/>
                </a:cubicBezTo>
                <a:cubicBezTo>
                  <a:pt x="602" y="488"/>
                  <a:pt x="796" y="311"/>
                  <a:pt x="1023" y="187"/>
                </a:cubicBezTo>
                <a:cubicBezTo>
                  <a:pt x="1252" y="63"/>
                  <a:pt x="1518" y="0"/>
                  <a:pt x="1813" y="0"/>
                </a:cubicBezTo>
                <a:cubicBezTo>
                  <a:pt x="1919" y="0"/>
                  <a:pt x="2004" y="86"/>
                  <a:pt x="2004" y="191"/>
                </a:cubicBezTo>
                <a:close/>
                <a:moveTo>
                  <a:pt x="4464" y="1158"/>
                </a:moveTo>
                <a:cubicBezTo>
                  <a:pt x="4569" y="1158"/>
                  <a:pt x="4654" y="1073"/>
                  <a:pt x="4654" y="968"/>
                </a:cubicBezTo>
                <a:lnTo>
                  <a:pt x="4654" y="191"/>
                </a:lnTo>
                <a:cubicBezTo>
                  <a:pt x="4654" y="86"/>
                  <a:pt x="4569" y="0"/>
                  <a:pt x="4464" y="0"/>
                </a:cubicBezTo>
                <a:cubicBezTo>
                  <a:pt x="4168" y="0"/>
                  <a:pt x="3902" y="63"/>
                  <a:pt x="3674" y="187"/>
                </a:cubicBezTo>
                <a:cubicBezTo>
                  <a:pt x="3447" y="311"/>
                  <a:pt x="3253" y="488"/>
                  <a:pt x="3098" y="713"/>
                </a:cubicBezTo>
                <a:cubicBezTo>
                  <a:pt x="2948" y="933"/>
                  <a:pt x="2834" y="1198"/>
                  <a:pt x="2759" y="1501"/>
                </a:cubicBezTo>
                <a:cubicBezTo>
                  <a:pt x="2687" y="1796"/>
                  <a:pt x="2650" y="2131"/>
                  <a:pt x="2650" y="2495"/>
                </a:cubicBezTo>
                <a:lnTo>
                  <a:pt x="2650" y="4135"/>
                </a:lnTo>
                <a:cubicBezTo>
                  <a:pt x="2650" y="4241"/>
                  <a:pt x="2736" y="4326"/>
                  <a:pt x="2841" y="4326"/>
                </a:cubicBezTo>
                <a:lnTo>
                  <a:pt x="4464" y="4326"/>
                </a:lnTo>
                <a:cubicBezTo>
                  <a:pt x="4569" y="4326"/>
                  <a:pt x="4654" y="4241"/>
                  <a:pt x="4654" y="4135"/>
                </a:cubicBezTo>
                <a:lnTo>
                  <a:pt x="4654" y="2495"/>
                </a:lnTo>
                <a:cubicBezTo>
                  <a:pt x="4654" y="2390"/>
                  <a:pt x="4569" y="2305"/>
                  <a:pt x="4464" y="2305"/>
                </a:cubicBezTo>
                <a:lnTo>
                  <a:pt x="3864" y="2305"/>
                </a:lnTo>
                <a:cubicBezTo>
                  <a:pt x="3892" y="1544"/>
                  <a:pt x="4093" y="1158"/>
                  <a:pt x="4464" y="1158"/>
                </a:cubicBezTo>
                <a:close/>
              </a:path>
            </a:pathLst>
          </a:custGeom>
          <a:solidFill>
            <a:schemeClr val="accent1"/>
          </a:solidFill>
          <a:ln>
            <a:noFill/>
          </a:ln>
        </p:spPr>
        <p:txBody>
          <a:bodyPr/>
          <a:lstStyle/>
          <a:p>
            <a:pPr>
              <a:lnSpc>
                <a:spcPct val="130000"/>
              </a:lnSpc>
            </a:pPr>
            <a:endParaRPr lang="zh-CN" altLang="en-US" dirty="0"/>
          </a:p>
        </p:txBody>
      </p:sp>
      <p:sp>
        <p:nvSpPr>
          <p:cNvPr id="60" name="quotation-mark_32371"/>
          <p:cNvSpPr>
            <a:spLocks noChangeAspect="1"/>
          </p:cNvSpPr>
          <p:nvPr>
            <p:custDataLst>
              <p:tags r:id="rId4"/>
            </p:custDataLst>
          </p:nvPr>
        </p:nvSpPr>
        <p:spPr bwMode="auto">
          <a:xfrm rot="10800000">
            <a:off x="10969369" y="5428534"/>
            <a:ext cx="464063" cy="430818"/>
          </a:xfrm>
          <a:custGeom>
            <a:avLst/>
            <a:gdLst>
              <a:gd name="T0" fmla="*/ 2004 w 4654"/>
              <a:gd name="T1" fmla="*/ 191 h 4326"/>
              <a:gd name="T2" fmla="*/ 2004 w 4654"/>
              <a:gd name="T3" fmla="*/ 968 h 4326"/>
              <a:gd name="T4" fmla="*/ 1813 w 4654"/>
              <a:gd name="T5" fmla="*/ 1158 h 4326"/>
              <a:gd name="T6" fmla="*/ 1205 w 4654"/>
              <a:gd name="T7" fmla="*/ 2305 h 4326"/>
              <a:gd name="T8" fmla="*/ 1813 w 4654"/>
              <a:gd name="T9" fmla="*/ 2305 h 4326"/>
              <a:gd name="T10" fmla="*/ 2004 w 4654"/>
              <a:gd name="T11" fmla="*/ 2495 h 4326"/>
              <a:gd name="T12" fmla="*/ 2004 w 4654"/>
              <a:gd name="T13" fmla="*/ 4135 h 4326"/>
              <a:gd name="T14" fmla="*/ 1813 w 4654"/>
              <a:gd name="T15" fmla="*/ 4326 h 4326"/>
              <a:gd name="T16" fmla="*/ 191 w 4654"/>
              <a:gd name="T17" fmla="*/ 4326 h 4326"/>
              <a:gd name="T18" fmla="*/ 0 w 4654"/>
              <a:gd name="T19" fmla="*/ 4135 h 4326"/>
              <a:gd name="T20" fmla="*/ 0 w 4654"/>
              <a:gd name="T21" fmla="*/ 2495 h 4326"/>
              <a:gd name="T22" fmla="*/ 109 w 4654"/>
              <a:gd name="T23" fmla="*/ 1501 h 4326"/>
              <a:gd name="T24" fmla="*/ 448 w 4654"/>
              <a:gd name="T25" fmla="*/ 713 h 4326"/>
              <a:gd name="T26" fmla="*/ 1023 w 4654"/>
              <a:gd name="T27" fmla="*/ 187 h 4326"/>
              <a:gd name="T28" fmla="*/ 1813 w 4654"/>
              <a:gd name="T29" fmla="*/ 0 h 4326"/>
              <a:gd name="T30" fmla="*/ 2004 w 4654"/>
              <a:gd name="T31" fmla="*/ 191 h 4326"/>
              <a:gd name="T32" fmla="*/ 4464 w 4654"/>
              <a:gd name="T33" fmla="*/ 1158 h 4326"/>
              <a:gd name="T34" fmla="*/ 4654 w 4654"/>
              <a:gd name="T35" fmla="*/ 968 h 4326"/>
              <a:gd name="T36" fmla="*/ 4654 w 4654"/>
              <a:gd name="T37" fmla="*/ 191 h 4326"/>
              <a:gd name="T38" fmla="*/ 4464 w 4654"/>
              <a:gd name="T39" fmla="*/ 0 h 4326"/>
              <a:gd name="T40" fmla="*/ 3674 w 4654"/>
              <a:gd name="T41" fmla="*/ 187 h 4326"/>
              <a:gd name="T42" fmla="*/ 3098 w 4654"/>
              <a:gd name="T43" fmla="*/ 713 h 4326"/>
              <a:gd name="T44" fmla="*/ 2759 w 4654"/>
              <a:gd name="T45" fmla="*/ 1501 h 4326"/>
              <a:gd name="T46" fmla="*/ 2650 w 4654"/>
              <a:gd name="T47" fmla="*/ 2495 h 4326"/>
              <a:gd name="T48" fmla="*/ 2650 w 4654"/>
              <a:gd name="T49" fmla="*/ 4135 h 4326"/>
              <a:gd name="T50" fmla="*/ 2841 w 4654"/>
              <a:gd name="T51" fmla="*/ 4326 h 4326"/>
              <a:gd name="T52" fmla="*/ 4464 w 4654"/>
              <a:gd name="T53" fmla="*/ 4326 h 4326"/>
              <a:gd name="T54" fmla="*/ 4654 w 4654"/>
              <a:gd name="T55" fmla="*/ 4135 h 4326"/>
              <a:gd name="T56" fmla="*/ 4654 w 4654"/>
              <a:gd name="T57" fmla="*/ 2495 h 4326"/>
              <a:gd name="T58" fmla="*/ 4464 w 4654"/>
              <a:gd name="T59" fmla="*/ 2305 h 4326"/>
              <a:gd name="T60" fmla="*/ 3864 w 4654"/>
              <a:gd name="T61" fmla="*/ 2305 h 4326"/>
              <a:gd name="T62" fmla="*/ 4464 w 4654"/>
              <a:gd name="T63" fmla="*/ 1158 h 4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654" h="4326">
                <a:moveTo>
                  <a:pt x="2004" y="191"/>
                </a:moveTo>
                <a:lnTo>
                  <a:pt x="2004" y="968"/>
                </a:lnTo>
                <a:cubicBezTo>
                  <a:pt x="2004" y="1073"/>
                  <a:pt x="1919" y="1158"/>
                  <a:pt x="1813" y="1158"/>
                </a:cubicBezTo>
                <a:cubicBezTo>
                  <a:pt x="1437" y="1158"/>
                  <a:pt x="1233" y="1544"/>
                  <a:pt x="1205" y="2305"/>
                </a:cubicBezTo>
                <a:lnTo>
                  <a:pt x="1813" y="2305"/>
                </a:lnTo>
                <a:cubicBezTo>
                  <a:pt x="1919" y="2305"/>
                  <a:pt x="2004" y="2390"/>
                  <a:pt x="2004" y="2495"/>
                </a:cubicBezTo>
                <a:lnTo>
                  <a:pt x="2004" y="4135"/>
                </a:lnTo>
                <a:cubicBezTo>
                  <a:pt x="2004" y="4241"/>
                  <a:pt x="1919" y="4326"/>
                  <a:pt x="1813" y="4326"/>
                </a:cubicBezTo>
                <a:lnTo>
                  <a:pt x="191" y="4326"/>
                </a:lnTo>
                <a:cubicBezTo>
                  <a:pt x="85" y="4326"/>
                  <a:pt x="0" y="4241"/>
                  <a:pt x="0" y="4135"/>
                </a:cubicBezTo>
                <a:lnTo>
                  <a:pt x="0" y="2495"/>
                </a:lnTo>
                <a:cubicBezTo>
                  <a:pt x="0" y="2131"/>
                  <a:pt x="37" y="1796"/>
                  <a:pt x="109" y="1501"/>
                </a:cubicBezTo>
                <a:cubicBezTo>
                  <a:pt x="183" y="1198"/>
                  <a:pt x="297" y="933"/>
                  <a:pt x="448" y="713"/>
                </a:cubicBezTo>
                <a:cubicBezTo>
                  <a:pt x="602" y="488"/>
                  <a:pt x="796" y="311"/>
                  <a:pt x="1023" y="187"/>
                </a:cubicBezTo>
                <a:cubicBezTo>
                  <a:pt x="1252" y="63"/>
                  <a:pt x="1518" y="0"/>
                  <a:pt x="1813" y="0"/>
                </a:cubicBezTo>
                <a:cubicBezTo>
                  <a:pt x="1919" y="0"/>
                  <a:pt x="2004" y="86"/>
                  <a:pt x="2004" y="191"/>
                </a:cubicBezTo>
                <a:close/>
                <a:moveTo>
                  <a:pt x="4464" y="1158"/>
                </a:moveTo>
                <a:cubicBezTo>
                  <a:pt x="4569" y="1158"/>
                  <a:pt x="4654" y="1073"/>
                  <a:pt x="4654" y="968"/>
                </a:cubicBezTo>
                <a:lnTo>
                  <a:pt x="4654" y="191"/>
                </a:lnTo>
                <a:cubicBezTo>
                  <a:pt x="4654" y="86"/>
                  <a:pt x="4569" y="0"/>
                  <a:pt x="4464" y="0"/>
                </a:cubicBezTo>
                <a:cubicBezTo>
                  <a:pt x="4168" y="0"/>
                  <a:pt x="3902" y="63"/>
                  <a:pt x="3674" y="187"/>
                </a:cubicBezTo>
                <a:cubicBezTo>
                  <a:pt x="3447" y="311"/>
                  <a:pt x="3253" y="488"/>
                  <a:pt x="3098" y="713"/>
                </a:cubicBezTo>
                <a:cubicBezTo>
                  <a:pt x="2948" y="933"/>
                  <a:pt x="2834" y="1198"/>
                  <a:pt x="2759" y="1501"/>
                </a:cubicBezTo>
                <a:cubicBezTo>
                  <a:pt x="2687" y="1796"/>
                  <a:pt x="2650" y="2131"/>
                  <a:pt x="2650" y="2495"/>
                </a:cubicBezTo>
                <a:lnTo>
                  <a:pt x="2650" y="4135"/>
                </a:lnTo>
                <a:cubicBezTo>
                  <a:pt x="2650" y="4241"/>
                  <a:pt x="2736" y="4326"/>
                  <a:pt x="2841" y="4326"/>
                </a:cubicBezTo>
                <a:lnTo>
                  <a:pt x="4464" y="4326"/>
                </a:lnTo>
                <a:cubicBezTo>
                  <a:pt x="4569" y="4326"/>
                  <a:pt x="4654" y="4241"/>
                  <a:pt x="4654" y="4135"/>
                </a:cubicBezTo>
                <a:lnTo>
                  <a:pt x="4654" y="2495"/>
                </a:lnTo>
                <a:cubicBezTo>
                  <a:pt x="4654" y="2390"/>
                  <a:pt x="4569" y="2305"/>
                  <a:pt x="4464" y="2305"/>
                </a:cubicBezTo>
                <a:lnTo>
                  <a:pt x="3864" y="2305"/>
                </a:lnTo>
                <a:cubicBezTo>
                  <a:pt x="3892" y="1544"/>
                  <a:pt x="4093" y="1158"/>
                  <a:pt x="4464" y="1158"/>
                </a:cubicBezTo>
                <a:close/>
              </a:path>
            </a:pathLst>
          </a:custGeom>
          <a:solidFill>
            <a:schemeClr val="accent1"/>
          </a:solidFill>
          <a:ln>
            <a:noFill/>
          </a:ln>
        </p:spPr>
        <p:txBody>
          <a:bodyPr/>
          <a:lstStyle/>
          <a:p>
            <a:pPr>
              <a:lnSpc>
                <a:spcPct val="130000"/>
              </a:lnSpc>
            </a:pPr>
            <a:endParaRPr lang="zh-CN" altLang="en-US" dirty="0"/>
          </a:p>
        </p:txBody>
      </p:sp>
      <p:sp>
        <p:nvSpPr>
          <p:cNvPr id="8" name="文本框 7"/>
          <p:cNvSpPr txBox="1"/>
          <p:nvPr>
            <p:custDataLst>
              <p:tags r:id="rId5"/>
            </p:custDataLst>
          </p:nvPr>
        </p:nvSpPr>
        <p:spPr>
          <a:xfrm>
            <a:off x="1279449" y="2237873"/>
            <a:ext cx="9885855" cy="4616648"/>
          </a:xfrm>
          <a:prstGeom prst="rect">
            <a:avLst/>
          </a:prstGeom>
          <a:noFill/>
        </p:spPr>
        <p:txBody>
          <a:bodyPr wrap="square" rtlCol="0">
            <a:spAutoFit/>
          </a:bodyPr>
          <a:lstStyle/>
          <a:p>
            <a:r>
              <a:rPr lang="en-US" altLang="zh-CN" sz="2400" dirty="0" smtClean="0">
                <a:latin typeface="微软雅黑" panose="020B0503020204020204" pitchFamily="34" charset="-122"/>
                <a:ea typeface="微软雅黑" panose="020B0503020204020204" pitchFamily="34" charset="-122"/>
              </a:rPr>
              <a:t>       </a:t>
            </a:r>
            <a:r>
              <a:rPr lang="zh-CN" altLang="zh-CN" sz="2400" dirty="0" smtClean="0">
                <a:latin typeface="微软雅黑" panose="020B0503020204020204" pitchFamily="34" charset="-122"/>
                <a:ea typeface="微软雅黑" panose="020B0503020204020204" pitchFamily="34" charset="-122"/>
              </a:rPr>
              <a:t>影</a:t>
            </a:r>
            <a:r>
              <a:rPr lang="zh-CN" altLang="zh-CN" sz="2400" dirty="0">
                <a:latin typeface="微软雅黑" panose="020B0503020204020204" pitchFamily="34" charset="-122"/>
                <a:ea typeface="微软雅黑" panose="020B0503020204020204" pitchFamily="34" charset="-122"/>
              </a:rPr>
              <a:t>视素材最初的制作完毕后，都是以单一片段的形式独立存在的。每个片段经过特效处理、剪接、合成等多种工作后才能称之为真正的作品。</a:t>
            </a:r>
            <a:r>
              <a:rPr lang="en-US" altLang="zh-CN" sz="2400" dirty="0">
                <a:latin typeface="微软雅黑" panose="020B0503020204020204" pitchFamily="34" charset="-122"/>
                <a:ea typeface="微软雅黑" panose="020B0503020204020204" pitchFamily="34" charset="-122"/>
              </a:rPr>
              <a:t>After Effects</a:t>
            </a:r>
            <a:r>
              <a:rPr lang="zh-CN" altLang="zh-CN" sz="2400" dirty="0">
                <a:latin typeface="微软雅黑" panose="020B0503020204020204" pitchFamily="34" charset="-122"/>
                <a:ea typeface="微软雅黑" panose="020B0503020204020204" pitchFamily="34" charset="-122"/>
              </a:rPr>
              <a:t>作为一款专业影视后期合成的软件，不单单包含素材的剪辑和拼接，大量动画效果的制作才是其工作的核心。</a:t>
            </a:r>
          </a:p>
          <a:p>
            <a:r>
              <a:rPr lang="zh-CN" altLang="zh-CN" sz="2400" dirty="0">
                <a:latin typeface="微软雅黑" panose="020B0503020204020204" pitchFamily="34" charset="-122"/>
                <a:ea typeface="微软雅黑" panose="020B0503020204020204" pitchFamily="34" charset="-122"/>
              </a:rPr>
              <a:t>可以说懂得</a:t>
            </a:r>
            <a:r>
              <a:rPr lang="en-US" altLang="zh-CN" sz="2400" dirty="0">
                <a:latin typeface="微软雅黑" panose="020B0503020204020204" pitchFamily="34" charset="-122"/>
                <a:ea typeface="微软雅黑" panose="020B0503020204020204" pitchFamily="34" charset="-122"/>
              </a:rPr>
              <a:t>After Effects</a:t>
            </a:r>
            <a:r>
              <a:rPr lang="zh-CN" altLang="zh-CN" sz="2400" dirty="0">
                <a:latin typeface="微软雅黑" panose="020B0503020204020204" pitchFamily="34" charset="-122"/>
                <a:ea typeface="微软雅黑" panose="020B0503020204020204" pitchFamily="34" charset="-122"/>
              </a:rPr>
              <a:t>动画及特效的制作流程和关键帧动画的调整方法和技巧，是学懂弄会</a:t>
            </a:r>
            <a:r>
              <a:rPr lang="en-US" altLang="zh-CN" sz="2400" dirty="0">
                <a:latin typeface="微软雅黑" panose="020B0503020204020204" pitchFamily="34" charset="-122"/>
                <a:ea typeface="微软雅黑" panose="020B0503020204020204" pitchFamily="34" charset="-122"/>
              </a:rPr>
              <a:t>After Effects</a:t>
            </a:r>
            <a:r>
              <a:rPr lang="zh-CN" altLang="zh-CN" sz="2400" dirty="0">
                <a:latin typeface="微软雅黑" panose="020B0503020204020204" pitchFamily="34" charset="-122"/>
                <a:ea typeface="微软雅黑" panose="020B0503020204020204" pitchFamily="34" charset="-122"/>
              </a:rPr>
              <a:t>的重要环节。使用者能够为特效参数设定相应的关键帧动画，进而营造起更为丰富的视觉贡献。</a:t>
            </a:r>
          </a:p>
          <a:p>
            <a:r>
              <a:rPr lang="zh-CN" altLang="zh-CN" sz="2400" dirty="0">
                <a:latin typeface="微软雅黑" panose="020B0503020204020204" pitchFamily="34" charset="-122"/>
                <a:ea typeface="微软雅黑" panose="020B0503020204020204" pitchFamily="34" charset="-122"/>
              </a:rPr>
              <a:t>总而言之，随着后期编辑处理软件及数字视频技术的不断发展，</a:t>
            </a:r>
            <a:r>
              <a:rPr lang="en-US" altLang="zh-CN" sz="2400" dirty="0">
                <a:latin typeface="微软雅黑" panose="020B0503020204020204" pitchFamily="34" charset="-122"/>
                <a:ea typeface="微软雅黑" panose="020B0503020204020204" pitchFamily="34" charset="-122"/>
              </a:rPr>
              <a:t>AE</a:t>
            </a:r>
            <a:r>
              <a:rPr lang="zh-CN" altLang="zh-CN" sz="2400" dirty="0">
                <a:latin typeface="微软雅黑" panose="020B0503020204020204" pitchFamily="34" charset="-122"/>
                <a:ea typeface="微软雅黑" panose="020B0503020204020204" pitchFamily="34" charset="-122"/>
              </a:rPr>
              <a:t>不仅能够降低以往比较沉重的后期处理工作负担，缩短制作编辑流程，同时更大程度上拓宽了特效、特技、动画的编辑方法。</a:t>
            </a:r>
          </a:p>
          <a:p>
            <a:pPr algn="just">
              <a:lnSpc>
                <a:spcPct val="150000"/>
              </a:lnSpc>
            </a:pPr>
            <a:endParaRPr lang="zh-CN" altLang="en-US" sz="3600" dirty="0">
              <a:solidFill>
                <a:schemeClr val="bg2">
                  <a:lumMod val="25000"/>
                </a:schemeClr>
              </a:solidFill>
              <a:latin typeface="微软雅黑" panose="020B0503020204020204" pitchFamily="34" charset="-122"/>
              <a:ea typeface="微软雅黑" panose="020B0503020204020204" pitchFamily="34" charset="-122"/>
              <a:sym typeface="+mn-ea"/>
            </a:endParaRPr>
          </a:p>
        </p:txBody>
      </p:sp>
    </p:spTree>
    <p:custDataLst>
      <p:tags r:id="rId1"/>
    </p:custDataLst>
    <p:extLst>
      <p:ext uri="{BB962C8B-B14F-4D97-AF65-F5344CB8AC3E}">
        <p14:creationId xmlns:p14="http://schemas.microsoft.com/office/powerpoint/2010/main" val="164982751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圆角矩形 6"/>
          <p:cNvSpPr/>
          <p:nvPr>
            <p:custDataLst>
              <p:tags r:id="rId2"/>
            </p:custDataLst>
          </p:nvPr>
        </p:nvSpPr>
        <p:spPr>
          <a:xfrm>
            <a:off x="2726058" y="497434"/>
            <a:ext cx="9018267" cy="5771691"/>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p>
        </p:txBody>
      </p:sp>
      <p:grpSp>
        <p:nvGrpSpPr>
          <p:cNvPr id="8" name="组合 7"/>
          <p:cNvGrpSpPr/>
          <p:nvPr/>
        </p:nvGrpSpPr>
        <p:grpSpPr>
          <a:xfrm>
            <a:off x="169200" y="1595724"/>
            <a:ext cx="2080947" cy="1127739"/>
            <a:chOff x="197436" y="1306286"/>
            <a:chExt cx="2080947" cy="1127739"/>
          </a:xfrm>
        </p:grpSpPr>
        <p:sp>
          <p:nvSpPr>
            <p:cNvPr id="42" name="矩形: 圆角 41"/>
            <p:cNvSpPr/>
            <p:nvPr/>
          </p:nvSpPr>
          <p:spPr>
            <a:xfrm>
              <a:off x="197436" y="1306286"/>
              <a:ext cx="2080947" cy="1127739"/>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文本框 43"/>
            <p:cNvSpPr txBox="1"/>
            <p:nvPr/>
          </p:nvSpPr>
          <p:spPr>
            <a:xfrm>
              <a:off x="457866" y="1427982"/>
              <a:ext cx="1466593" cy="646331"/>
            </a:xfrm>
            <a:prstGeom prst="rect">
              <a:avLst/>
            </a:prstGeom>
            <a:noFill/>
          </p:spPr>
          <p:txBody>
            <a:bodyPr wrap="square" rtlCol="0">
              <a:spAutoFit/>
            </a:bodyPr>
            <a:lstStyle/>
            <a:p>
              <a:r>
                <a:rPr lang="zh-CN" altLang="zh-CN" b="1" dirty="0" smtClean="0">
                  <a:solidFill>
                    <a:schemeClr val="bg1"/>
                  </a:solidFill>
                </a:rPr>
                <a:t>课</a:t>
              </a:r>
              <a:r>
                <a:rPr lang="zh-CN" altLang="zh-CN" b="1" dirty="0">
                  <a:solidFill>
                    <a:schemeClr val="bg1"/>
                  </a:solidFill>
                </a:rPr>
                <a:t>堂案例——</a:t>
              </a:r>
              <a:r>
                <a:rPr lang="en-US" altLang="zh-CN" b="1" dirty="0">
                  <a:solidFill>
                    <a:schemeClr val="bg1"/>
                  </a:solidFill>
                </a:rPr>
                <a:t>MG</a:t>
              </a:r>
              <a:r>
                <a:rPr lang="zh-CN" altLang="zh-CN" b="1" dirty="0">
                  <a:solidFill>
                    <a:schemeClr val="bg1"/>
                  </a:solidFill>
                </a:rPr>
                <a:t>动画</a:t>
              </a:r>
              <a:endParaRPr lang="zh-CN" altLang="zh-CN" dirty="0">
                <a:solidFill>
                  <a:schemeClr val="bg1"/>
                </a:solidFill>
              </a:endParaRPr>
            </a:p>
          </p:txBody>
        </p:sp>
      </p:grpSp>
      <p:sp>
        <p:nvSpPr>
          <p:cNvPr id="48" name="等腰三角形 47"/>
          <p:cNvSpPr/>
          <p:nvPr/>
        </p:nvSpPr>
        <p:spPr>
          <a:xfrm rot="16200000">
            <a:off x="2253008" y="2184970"/>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852053" y="639159"/>
            <a:ext cx="8904515" cy="5186869"/>
          </a:xfrm>
          <a:prstGeom prst="rect">
            <a:avLst/>
          </a:prstGeom>
        </p:spPr>
        <p:txBody>
          <a:bodyPr wrap="square">
            <a:spAutoFit/>
          </a:bodyPr>
          <a:lstStyle/>
          <a:p>
            <a:pPr algn="just">
              <a:lnSpc>
                <a:spcPct val="150000"/>
              </a:lnSpc>
              <a:spcAft>
                <a:spcPts val="0"/>
              </a:spcAft>
            </a:pPr>
            <a:r>
              <a:rPr lang="zh-CN" altLang="zh-CN" sz="2800" b="1" kern="100" dirty="0">
                <a:latin typeface="+mn-ea"/>
                <a:cs typeface="宋体" panose="02010600030101010101" pitchFamily="2" charset="-122"/>
              </a:rPr>
              <a:t>素材位置</a:t>
            </a:r>
            <a:r>
              <a:rPr lang="zh-CN" altLang="zh-CN" sz="2800" kern="100" dirty="0">
                <a:latin typeface="+mn-ea"/>
                <a:cs typeface="宋体" panose="02010600030101010101" pitchFamily="2" charset="-122"/>
              </a:rPr>
              <a:t> 实例文件</a:t>
            </a:r>
            <a:r>
              <a:rPr lang="en-US" altLang="zh-CN" sz="2800" kern="100" dirty="0">
                <a:latin typeface="+mn-ea"/>
                <a:cs typeface="宋体" panose="02010600030101010101" pitchFamily="2" charset="-122"/>
              </a:rPr>
              <a:t>&gt;CH04&gt;</a:t>
            </a:r>
            <a:r>
              <a:rPr lang="zh-CN" altLang="zh-CN" sz="2800" kern="100" dirty="0">
                <a:latin typeface="+mn-ea"/>
                <a:cs typeface="宋体" panose="02010600030101010101" pitchFamily="2" charset="-122"/>
              </a:rPr>
              <a:t>课堂案例——</a:t>
            </a:r>
            <a:r>
              <a:rPr lang="en-US" altLang="zh-CN" sz="2800" kern="100" dirty="0">
                <a:latin typeface="+mn-ea"/>
                <a:cs typeface="宋体" panose="02010600030101010101" pitchFamily="2" charset="-122"/>
              </a:rPr>
              <a:t>MG</a:t>
            </a:r>
            <a:r>
              <a:rPr lang="zh-CN" altLang="zh-CN" sz="2800" kern="100" dirty="0">
                <a:latin typeface="+mn-ea"/>
                <a:cs typeface="宋体" panose="02010600030101010101" pitchFamily="2" charset="-122"/>
              </a:rPr>
              <a:t>动画</a:t>
            </a:r>
            <a:r>
              <a:rPr lang="en-US" altLang="zh-CN" sz="2800" kern="100" dirty="0">
                <a:latin typeface="+mn-ea"/>
                <a:cs typeface="宋体" panose="02010600030101010101" pitchFamily="2" charset="-122"/>
              </a:rPr>
              <a:t>&gt;(</a:t>
            </a:r>
            <a:r>
              <a:rPr lang="zh-CN" altLang="zh-CN" sz="2800" kern="100" dirty="0">
                <a:latin typeface="+mn-ea"/>
                <a:cs typeface="宋体" panose="02010600030101010101" pitchFamily="2" charset="-122"/>
              </a:rPr>
              <a:t>素材</a:t>
            </a:r>
            <a:r>
              <a:rPr lang="en-US" altLang="zh-CN" sz="2800" kern="100" dirty="0">
                <a:latin typeface="+mn-ea"/>
                <a:cs typeface="宋体" panose="02010600030101010101" pitchFamily="2" charset="-122"/>
              </a:rPr>
              <a:t>)</a:t>
            </a:r>
            <a:endParaRPr lang="zh-CN" altLang="zh-CN" sz="2000" kern="100" dirty="0">
              <a:latin typeface="+mn-ea"/>
              <a:cs typeface="Times New Roman" panose="02020603050405020304" pitchFamily="18" charset="0"/>
            </a:endParaRPr>
          </a:p>
          <a:p>
            <a:pPr algn="just">
              <a:lnSpc>
                <a:spcPct val="150000"/>
              </a:lnSpc>
              <a:spcAft>
                <a:spcPts val="0"/>
              </a:spcAft>
            </a:pPr>
            <a:r>
              <a:rPr lang="zh-CN" altLang="zh-CN" sz="2800" b="1" kern="100" dirty="0">
                <a:latin typeface="+mn-ea"/>
                <a:cs typeface="宋体" panose="02010600030101010101" pitchFamily="2" charset="-122"/>
              </a:rPr>
              <a:t>实例位置</a:t>
            </a:r>
            <a:r>
              <a:rPr lang="zh-CN" altLang="zh-CN" sz="2800" kern="100" dirty="0">
                <a:latin typeface="+mn-ea"/>
                <a:cs typeface="宋体" panose="02010600030101010101" pitchFamily="2" charset="-122"/>
              </a:rPr>
              <a:t> 实例文件</a:t>
            </a:r>
            <a:r>
              <a:rPr lang="en-US" altLang="zh-CN" sz="2800" kern="100" dirty="0">
                <a:latin typeface="+mn-ea"/>
                <a:cs typeface="宋体" panose="02010600030101010101" pitchFamily="2" charset="-122"/>
              </a:rPr>
              <a:t>&gt;CH04&gt;</a:t>
            </a:r>
            <a:r>
              <a:rPr lang="zh-CN" altLang="zh-CN" sz="2800" kern="100" dirty="0">
                <a:latin typeface="+mn-ea"/>
                <a:cs typeface="宋体" panose="02010600030101010101" pitchFamily="2" charset="-122"/>
              </a:rPr>
              <a:t>课堂案例——</a:t>
            </a:r>
            <a:r>
              <a:rPr lang="en-US" altLang="zh-CN" sz="2800" kern="100" dirty="0">
                <a:latin typeface="+mn-ea"/>
                <a:cs typeface="宋体" panose="02010600030101010101" pitchFamily="2" charset="-122"/>
              </a:rPr>
              <a:t>MG</a:t>
            </a:r>
            <a:r>
              <a:rPr lang="zh-CN" altLang="zh-CN" sz="2800" kern="100" dirty="0">
                <a:latin typeface="+mn-ea"/>
                <a:cs typeface="宋体" panose="02010600030101010101" pitchFamily="2" charset="-122"/>
              </a:rPr>
              <a:t>动画</a:t>
            </a:r>
            <a:r>
              <a:rPr lang="en-US" altLang="zh-CN" sz="2800" kern="100" dirty="0">
                <a:latin typeface="+mn-ea"/>
                <a:cs typeface="宋体" panose="02010600030101010101" pitchFamily="2" charset="-122"/>
              </a:rPr>
              <a:t>.aep</a:t>
            </a:r>
            <a:endParaRPr lang="zh-CN" altLang="zh-CN" sz="2000" kern="100" dirty="0">
              <a:latin typeface="+mn-ea"/>
              <a:cs typeface="Times New Roman" panose="02020603050405020304" pitchFamily="18" charset="0"/>
            </a:endParaRPr>
          </a:p>
          <a:p>
            <a:pPr algn="just">
              <a:lnSpc>
                <a:spcPct val="150000"/>
              </a:lnSpc>
              <a:spcAft>
                <a:spcPts val="0"/>
              </a:spcAft>
            </a:pPr>
            <a:r>
              <a:rPr lang="zh-CN" altLang="zh-CN" sz="2800" b="1" kern="100" dirty="0">
                <a:latin typeface="+mn-ea"/>
                <a:cs typeface="宋体" panose="02010600030101010101" pitchFamily="2" charset="-122"/>
              </a:rPr>
              <a:t>案例描述</a:t>
            </a:r>
            <a:r>
              <a:rPr lang="en-US" altLang="zh-CN" sz="2800" kern="100" dirty="0">
                <a:latin typeface="+mn-ea"/>
                <a:cs typeface="宋体" panose="02010600030101010101" pitchFamily="2" charset="-122"/>
              </a:rPr>
              <a:t> MG</a:t>
            </a:r>
            <a:r>
              <a:rPr lang="zh-CN" altLang="zh-CN" sz="2800" kern="100" dirty="0">
                <a:latin typeface="+mn-ea"/>
                <a:cs typeface="宋体" panose="02010600030101010101" pitchFamily="2" charset="-122"/>
              </a:rPr>
              <a:t>动画既动态图形或图形动画，简单来说动态图形可以解释为会动的图形设计，是现在较为流行的一种影像艺术。本案例中综合应用了图层和关键帧等常用制作技术完成</a:t>
            </a:r>
            <a:r>
              <a:rPr lang="en-US" altLang="zh-CN" sz="2800" kern="100" dirty="0">
                <a:latin typeface="+mn-ea"/>
                <a:cs typeface="宋体" panose="02010600030101010101" pitchFamily="2" charset="-122"/>
              </a:rPr>
              <a:t>MG</a:t>
            </a:r>
            <a:r>
              <a:rPr lang="zh-CN" altLang="zh-CN" sz="2800" kern="100" dirty="0">
                <a:latin typeface="+mn-ea"/>
                <a:cs typeface="宋体" panose="02010600030101010101" pitchFamily="2" charset="-122"/>
              </a:rPr>
              <a:t>动画的制作，制作效果如图</a:t>
            </a:r>
            <a:r>
              <a:rPr lang="en-US" altLang="zh-CN" sz="2800" kern="100" dirty="0">
                <a:latin typeface="+mn-ea"/>
                <a:cs typeface="宋体" panose="02010600030101010101" pitchFamily="2" charset="-122"/>
              </a:rPr>
              <a:t>4-1</a:t>
            </a:r>
            <a:r>
              <a:rPr lang="zh-CN" altLang="zh-CN" sz="2800" kern="100" dirty="0">
                <a:latin typeface="+mn-ea"/>
                <a:cs typeface="宋体" panose="02010600030101010101" pitchFamily="2" charset="-122"/>
              </a:rPr>
              <a:t>所示。</a:t>
            </a:r>
            <a:endParaRPr lang="zh-CN" altLang="zh-CN" sz="2000" kern="100" dirty="0">
              <a:latin typeface="+mn-ea"/>
              <a:cs typeface="Times New Roman" panose="02020603050405020304" pitchFamily="18" charset="0"/>
            </a:endParaRPr>
          </a:p>
          <a:p>
            <a:pPr algn="just">
              <a:lnSpc>
                <a:spcPct val="150000"/>
              </a:lnSpc>
              <a:spcAft>
                <a:spcPts val="0"/>
              </a:spcAft>
            </a:pPr>
            <a:r>
              <a:rPr lang="zh-CN" altLang="zh-CN" sz="2800" b="1" kern="100" dirty="0">
                <a:latin typeface="+mn-ea"/>
                <a:cs typeface="宋体" panose="02010600030101010101" pitchFamily="2" charset="-122"/>
              </a:rPr>
              <a:t>难易指数</a:t>
            </a:r>
            <a:r>
              <a:rPr lang="zh-CN" altLang="zh-CN" sz="2800" kern="100" dirty="0">
                <a:latin typeface="+mn-ea"/>
                <a:cs typeface="宋体" panose="02010600030101010101" pitchFamily="2" charset="-122"/>
              </a:rPr>
              <a:t> ★★★</a:t>
            </a:r>
            <a:endParaRPr lang="zh-CN" altLang="zh-CN" sz="2000" kern="100" dirty="0">
              <a:effectLst/>
              <a:latin typeface="+mn-ea"/>
              <a:cs typeface="Times New Roman" panose="02020603050405020304" pitchFamily="18" charset="0"/>
            </a:endParaRPr>
          </a:p>
        </p:txBody>
      </p:sp>
    </p:spTree>
    <p:custDataLst>
      <p:tags r:id="rId1"/>
    </p:custDataLst>
    <p:extLst>
      <p:ext uri="{BB962C8B-B14F-4D97-AF65-F5344CB8AC3E}">
        <p14:creationId xmlns:p14="http://schemas.microsoft.com/office/powerpoint/2010/main" val="167625403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圆角矩形 6"/>
          <p:cNvSpPr/>
          <p:nvPr>
            <p:custDataLst>
              <p:tags r:id="rId2"/>
            </p:custDataLst>
          </p:nvPr>
        </p:nvSpPr>
        <p:spPr>
          <a:xfrm>
            <a:off x="7021286" y="161265"/>
            <a:ext cx="4996542" cy="2414880"/>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p>
        </p:txBody>
      </p:sp>
      <p:grpSp>
        <p:nvGrpSpPr>
          <p:cNvPr id="8" name="组合 7"/>
          <p:cNvGrpSpPr/>
          <p:nvPr/>
        </p:nvGrpSpPr>
        <p:grpSpPr>
          <a:xfrm>
            <a:off x="110839" y="752608"/>
            <a:ext cx="1983941" cy="670333"/>
            <a:chOff x="194013" y="1879279"/>
            <a:chExt cx="1983941" cy="670333"/>
          </a:xfrm>
        </p:grpSpPr>
        <p:sp>
          <p:nvSpPr>
            <p:cNvPr id="42" name="矩形: 圆角 41"/>
            <p:cNvSpPr/>
            <p:nvPr/>
          </p:nvSpPr>
          <p:spPr>
            <a:xfrm>
              <a:off x="194013" y="2027709"/>
              <a:ext cx="1983941" cy="521903"/>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323311" y="1879279"/>
              <a:ext cx="1627369" cy="637675"/>
            </a:xfrm>
            <a:prstGeom prst="rect">
              <a:avLst/>
            </a:prstGeom>
          </p:spPr>
          <p:txBody>
            <a:bodyPr wrap="none">
              <a:spAutoFit/>
            </a:bodyPr>
            <a:lstStyle/>
            <a:p>
              <a:pPr algn="just">
                <a:lnSpc>
                  <a:spcPct val="150000"/>
                </a:lnSpc>
                <a:spcAft>
                  <a:spcPts val="0"/>
                </a:spcAft>
              </a:pPr>
              <a:r>
                <a:rPr lang="zh-CN" altLang="zh-CN" sz="2800" b="1" kern="100" dirty="0">
                  <a:solidFill>
                    <a:schemeClr val="bg1"/>
                  </a:solidFill>
                  <a:latin typeface="黑体" panose="02010609060101010101" pitchFamily="49" charset="-122"/>
                  <a:ea typeface="黑体" panose="02010609060101010101" pitchFamily="49" charset="-122"/>
                  <a:cs typeface="宋体" panose="02010600030101010101" pitchFamily="2" charset="-122"/>
                </a:rPr>
                <a:t>任务实施</a:t>
              </a:r>
              <a:endParaRPr lang="zh-CN" altLang="zh-CN" sz="2000" kern="100" dirty="0">
                <a:solidFill>
                  <a:schemeClr val="bg1"/>
                </a:solidFill>
                <a:effectLst/>
                <a:latin typeface="黑体" panose="02010609060101010101" pitchFamily="49" charset="-122"/>
                <a:ea typeface="黑体" panose="02010609060101010101" pitchFamily="49" charset="-122"/>
                <a:cs typeface="Times New Roman" panose="02020603050405020304" pitchFamily="18" charset="0"/>
              </a:endParaRPr>
            </a:p>
          </p:txBody>
        </p:sp>
      </p:grpSp>
      <p:pic>
        <p:nvPicPr>
          <p:cNvPr id="15" name="图片 14" descr="4-1"/>
          <p:cNvPicPr/>
          <p:nvPr/>
        </p:nvPicPr>
        <p:blipFill>
          <a:blip r:embed="rId4"/>
          <a:stretch>
            <a:fillRect/>
          </a:stretch>
        </p:blipFill>
        <p:spPr>
          <a:xfrm>
            <a:off x="2703739" y="204420"/>
            <a:ext cx="3714750" cy="2371725"/>
          </a:xfrm>
          <a:prstGeom prst="rect">
            <a:avLst/>
          </a:prstGeom>
        </p:spPr>
      </p:pic>
      <p:sp>
        <p:nvSpPr>
          <p:cNvPr id="9" name="矩形 8"/>
          <p:cNvSpPr/>
          <p:nvPr/>
        </p:nvSpPr>
        <p:spPr>
          <a:xfrm>
            <a:off x="7138287" y="200524"/>
            <a:ext cx="4724401" cy="2347950"/>
          </a:xfrm>
          <a:prstGeom prst="rect">
            <a:avLst/>
          </a:prstGeom>
        </p:spPr>
        <p:txBody>
          <a:bodyPr wrap="square">
            <a:spAutoFit/>
          </a:bodyPr>
          <a:lstStyle/>
          <a:p>
            <a:pPr algn="just">
              <a:lnSpc>
                <a:spcPct val="150000"/>
              </a:lnSpc>
              <a:spcAft>
                <a:spcPts val="0"/>
              </a:spcAft>
            </a:pPr>
            <a:r>
              <a:rPr lang="zh-CN" altLang="zh-CN" sz="2000" kern="100" dirty="0">
                <a:latin typeface="+mn-ea"/>
                <a:cs typeface="宋体" panose="02010600030101010101" pitchFamily="2" charset="-122"/>
              </a:rPr>
              <a:t>步骤</a:t>
            </a:r>
            <a:r>
              <a:rPr lang="en-US" altLang="zh-CN" sz="2000" kern="100" dirty="0">
                <a:latin typeface="+mn-ea"/>
                <a:cs typeface="宋体" panose="02010600030101010101" pitchFamily="2" charset="-122"/>
              </a:rPr>
              <a:t>01</a:t>
            </a:r>
            <a:r>
              <a:rPr lang="zh-CN" altLang="zh-CN" sz="2000" kern="100" dirty="0">
                <a:latin typeface="+mn-ea"/>
                <a:cs typeface="宋体" panose="02010600030101010101" pitchFamily="2" charset="-122"/>
              </a:rPr>
              <a:t>：启动</a:t>
            </a:r>
            <a:r>
              <a:rPr lang="en-US" altLang="zh-CN" sz="2000" kern="100" dirty="0">
                <a:latin typeface="+mn-ea"/>
                <a:cs typeface="宋体" panose="02010600030101010101" pitchFamily="2" charset="-122"/>
              </a:rPr>
              <a:t>After Effects 2022</a:t>
            </a:r>
            <a:r>
              <a:rPr lang="zh-CN" altLang="zh-CN" sz="2000" kern="100" dirty="0">
                <a:latin typeface="+mn-ea"/>
                <a:cs typeface="宋体" panose="02010600030101010101" pitchFamily="2" charset="-122"/>
              </a:rPr>
              <a:t>，导入学习资源中的“实例文件</a:t>
            </a:r>
            <a:r>
              <a:rPr lang="en-US" altLang="zh-CN" sz="2000" kern="100" dirty="0">
                <a:latin typeface="+mn-ea"/>
                <a:cs typeface="宋体" panose="02010600030101010101" pitchFamily="2" charset="-122"/>
              </a:rPr>
              <a:t>&gt;CH04&gt;</a:t>
            </a:r>
            <a:r>
              <a:rPr lang="zh-CN" altLang="zh-CN" sz="2000" kern="100" dirty="0">
                <a:latin typeface="+mn-ea"/>
                <a:cs typeface="宋体" panose="02010600030101010101" pitchFamily="2" charset="-122"/>
              </a:rPr>
              <a:t>课堂案例——</a:t>
            </a:r>
            <a:r>
              <a:rPr lang="en-US" altLang="zh-CN" sz="2000" kern="100" dirty="0">
                <a:latin typeface="+mn-ea"/>
                <a:cs typeface="宋体" panose="02010600030101010101" pitchFamily="2" charset="-122"/>
              </a:rPr>
              <a:t>MG</a:t>
            </a:r>
            <a:r>
              <a:rPr lang="zh-CN" altLang="zh-CN" sz="2000" kern="100" dirty="0">
                <a:latin typeface="+mn-ea"/>
                <a:cs typeface="宋体" panose="02010600030101010101" pitchFamily="2" charset="-122"/>
              </a:rPr>
              <a:t>动画</a:t>
            </a:r>
            <a:r>
              <a:rPr lang="en-US" altLang="zh-CN" sz="2000" kern="100" dirty="0">
                <a:latin typeface="+mn-ea"/>
                <a:cs typeface="宋体" panose="02010600030101010101" pitchFamily="2" charset="-122"/>
              </a:rPr>
              <a:t>.aep</a:t>
            </a:r>
            <a:r>
              <a:rPr lang="zh-CN" altLang="zh-CN" sz="2000" kern="100" dirty="0">
                <a:latin typeface="+mn-ea"/>
                <a:cs typeface="宋体" panose="02010600030101010101" pitchFamily="2" charset="-122"/>
              </a:rPr>
              <a:t>”文件，然后在“项目”面板中双击“</a:t>
            </a:r>
            <a:r>
              <a:rPr lang="en-US" altLang="zh-CN" sz="2000" kern="100" dirty="0">
                <a:latin typeface="+mn-ea"/>
                <a:cs typeface="宋体" panose="02010600030101010101" pitchFamily="2" charset="-122"/>
              </a:rPr>
              <a:t>MG_logo</a:t>
            </a:r>
            <a:r>
              <a:rPr lang="zh-CN" altLang="zh-CN" sz="2000" kern="100" dirty="0">
                <a:latin typeface="+mn-ea"/>
                <a:cs typeface="宋体" panose="02010600030101010101" pitchFamily="2" charset="-122"/>
              </a:rPr>
              <a:t>”加载该合成，如图</a:t>
            </a:r>
            <a:r>
              <a:rPr lang="en-US" altLang="zh-CN" sz="2000" kern="100" dirty="0">
                <a:latin typeface="+mn-ea"/>
                <a:cs typeface="宋体" panose="02010600030101010101" pitchFamily="2" charset="-122"/>
              </a:rPr>
              <a:t>4-2</a:t>
            </a:r>
            <a:r>
              <a:rPr lang="zh-CN" altLang="zh-CN" sz="2000" kern="100" dirty="0">
                <a:latin typeface="+mn-ea"/>
                <a:cs typeface="宋体" panose="02010600030101010101" pitchFamily="2" charset="-122"/>
              </a:rPr>
              <a:t>所示。</a:t>
            </a:r>
            <a:endParaRPr lang="zh-CN" altLang="zh-CN" sz="1600" kern="100" dirty="0">
              <a:effectLst/>
              <a:latin typeface="+mn-ea"/>
              <a:cs typeface="Times New Roman" panose="02020603050405020304" pitchFamily="18" charset="0"/>
            </a:endParaRPr>
          </a:p>
        </p:txBody>
      </p:sp>
      <p:pic>
        <p:nvPicPr>
          <p:cNvPr id="18" name="图片 17"/>
          <p:cNvPicPr/>
          <p:nvPr/>
        </p:nvPicPr>
        <p:blipFill>
          <a:blip r:embed="rId5">
            <a:extLst>
              <a:ext uri="{28A0092B-C50C-407E-A947-70E740481C1C}">
                <a14:useLocalDpi xmlns:a14="http://schemas.microsoft.com/office/drawing/2010/main" val="0"/>
              </a:ext>
            </a:extLst>
          </a:blip>
          <a:srcRect/>
          <a:stretch>
            <a:fillRect/>
          </a:stretch>
        </p:blipFill>
        <p:spPr>
          <a:xfrm>
            <a:off x="4693783" y="3052081"/>
            <a:ext cx="5054374" cy="3414033"/>
          </a:xfrm>
          <a:prstGeom prst="rect">
            <a:avLst/>
          </a:prstGeom>
          <a:noFill/>
          <a:ln>
            <a:noFill/>
          </a:ln>
        </p:spPr>
      </p:pic>
      <p:sp>
        <p:nvSpPr>
          <p:cNvPr id="10" name="矩形 9"/>
          <p:cNvSpPr/>
          <p:nvPr/>
        </p:nvSpPr>
        <p:spPr>
          <a:xfrm>
            <a:off x="9430590" y="4367071"/>
            <a:ext cx="1205779" cy="583108"/>
          </a:xfrm>
          <a:prstGeom prst="rect">
            <a:avLst/>
          </a:prstGeom>
        </p:spPr>
        <p:txBody>
          <a:bodyPr wrap="none">
            <a:spAutoFit/>
          </a:bodyPr>
          <a:lstStyle/>
          <a:p>
            <a:pPr indent="304800" algn="ctr">
              <a:lnSpc>
                <a:spcPct val="150000"/>
              </a:lnSpc>
              <a:spcAft>
                <a:spcPts val="0"/>
              </a:spcAft>
            </a:pPr>
            <a:r>
              <a:rPr lang="zh-CN" altLang="zh-CN" sz="2400" kern="100" dirty="0">
                <a:latin typeface="Calibri" panose="020F0502020204030204" pitchFamily="34" charset="0"/>
                <a:ea typeface="宋体" panose="02010600030101010101" pitchFamily="2" charset="-122"/>
                <a:cs typeface="宋体" panose="02010600030101010101" pitchFamily="2" charset="-122"/>
              </a:rPr>
              <a:t>图</a:t>
            </a:r>
            <a:r>
              <a:rPr lang="en-US" altLang="zh-CN" sz="2400" kern="100" dirty="0">
                <a:latin typeface="Calibri" panose="020F0502020204030204" pitchFamily="34" charset="0"/>
                <a:ea typeface="宋体" panose="02010600030101010101" pitchFamily="2" charset="-122"/>
                <a:cs typeface="宋体" panose="02010600030101010101" pitchFamily="2" charset="-122"/>
              </a:rPr>
              <a:t>4-2</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11" name="等腰三角形 10"/>
          <p:cNvSpPr/>
          <p:nvPr/>
        </p:nvSpPr>
        <p:spPr>
          <a:xfrm rot="16200000">
            <a:off x="2253007" y="1017598"/>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ustDataLst>
      <p:tags r:id="rId1"/>
    </p:custDataLst>
    <p:extLst>
      <p:ext uri="{BB962C8B-B14F-4D97-AF65-F5344CB8AC3E}">
        <p14:creationId xmlns:p14="http://schemas.microsoft.com/office/powerpoint/2010/main" val="117139803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圆角矩形 6"/>
          <p:cNvSpPr/>
          <p:nvPr>
            <p:custDataLst>
              <p:tags r:id="rId2"/>
            </p:custDataLst>
          </p:nvPr>
        </p:nvSpPr>
        <p:spPr>
          <a:xfrm>
            <a:off x="2877080" y="344706"/>
            <a:ext cx="8797849" cy="2218880"/>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p>
        </p:txBody>
      </p:sp>
      <p:grpSp>
        <p:nvGrpSpPr>
          <p:cNvPr id="8" name="组合 7"/>
          <p:cNvGrpSpPr/>
          <p:nvPr/>
        </p:nvGrpSpPr>
        <p:grpSpPr>
          <a:xfrm>
            <a:off x="152398" y="752608"/>
            <a:ext cx="1983941" cy="670333"/>
            <a:chOff x="194013" y="1879279"/>
            <a:chExt cx="1983941" cy="670333"/>
          </a:xfrm>
        </p:grpSpPr>
        <p:sp>
          <p:nvSpPr>
            <p:cNvPr id="42" name="矩形: 圆角 41"/>
            <p:cNvSpPr/>
            <p:nvPr/>
          </p:nvSpPr>
          <p:spPr>
            <a:xfrm>
              <a:off x="194013" y="2027709"/>
              <a:ext cx="1983941" cy="521903"/>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323311" y="1879279"/>
              <a:ext cx="1627369" cy="637675"/>
            </a:xfrm>
            <a:prstGeom prst="rect">
              <a:avLst/>
            </a:prstGeom>
          </p:spPr>
          <p:txBody>
            <a:bodyPr wrap="none">
              <a:spAutoFit/>
            </a:bodyPr>
            <a:lstStyle/>
            <a:p>
              <a:pPr algn="just">
                <a:lnSpc>
                  <a:spcPct val="150000"/>
                </a:lnSpc>
                <a:spcAft>
                  <a:spcPts val="0"/>
                </a:spcAft>
              </a:pPr>
              <a:r>
                <a:rPr lang="zh-CN" altLang="zh-CN" sz="2800" b="1" kern="100" dirty="0">
                  <a:solidFill>
                    <a:schemeClr val="bg1"/>
                  </a:solidFill>
                  <a:latin typeface="黑体" panose="02010609060101010101" pitchFamily="49" charset="-122"/>
                  <a:ea typeface="黑体" panose="02010609060101010101" pitchFamily="49" charset="-122"/>
                  <a:cs typeface="宋体" panose="02010600030101010101" pitchFamily="2" charset="-122"/>
                </a:rPr>
                <a:t>任务实施</a:t>
              </a:r>
              <a:endParaRPr lang="zh-CN" altLang="zh-CN" sz="2000" kern="100" dirty="0">
                <a:solidFill>
                  <a:schemeClr val="bg1"/>
                </a:solidFill>
                <a:effectLst/>
                <a:latin typeface="黑体" panose="02010609060101010101" pitchFamily="49" charset="-122"/>
                <a:ea typeface="黑体" panose="02010609060101010101" pitchFamily="49" charset="-122"/>
                <a:cs typeface="Times New Roman" panose="02020603050405020304" pitchFamily="18" charset="0"/>
              </a:endParaRPr>
            </a:p>
          </p:txBody>
        </p:sp>
      </p:grpSp>
      <p:sp>
        <p:nvSpPr>
          <p:cNvPr id="2" name="矩形 1"/>
          <p:cNvSpPr/>
          <p:nvPr/>
        </p:nvSpPr>
        <p:spPr>
          <a:xfrm>
            <a:off x="3104353" y="506245"/>
            <a:ext cx="8456276" cy="1754326"/>
          </a:xfrm>
          <a:prstGeom prst="rect">
            <a:avLst/>
          </a:prstGeom>
        </p:spPr>
        <p:txBody>
          <a:bodyPr wrap="square">
            <a:spAutoFit/>
          </a:bodyPr>
          <a:lstStyle/>
          <a:p>
            <a:pPr algn="just">
              <a:lnSpc>
                <a:spcPct val="150000"/>
              </a:lnSpc>
              <a:spcAft>
                <a:spcPts val="0"/>
              </a:spcAft>
            </a:pPr>
            <a:r>
              <a:rPr lang="zh-CN" altLang="zh-CN" sz="2400" kern="100" dirty="0">
                <a:latin typeface="+mn-ea"/>
                <a:cs typeface="宋体" panose="02010600030101010101" pitchFamily="2" charset="-122"/>
              </a:rPr>
              <a:t>步骤</a:t>
            </a:r>
            <a:r>
              <a:rPr lang="en-US" altLang="zh-CN" sz="2400" kern="100" dirty="0">
                <a:latin typeface="+mn-ea"/>
                <a:cs typeface="宋体" panose="02010600030101010101" pitchFamily="2" charset="-122"/>
              </a:rPr>
              <a:t>02</a:t>
            </a:r>
            <a:r>
              <a:rPr lang="zh-CN" altLang="zh-CN" sz="2400" kern="100" dirty="0">
                <a:latin typeface="+mn-ea"/>
                <a:cs typeface="宋体" panose="02010600030101010101" pitchFamily="2" charset="-122"/>
              </a:rPr>
              <a:t>：在“时间轴”面板中，单击鼠标右键，在弹出的菜单中选择“新建</a:t>
            </a:r>
            <a:r>
              <a:rPr lang="en-US" altLang="zh-CN" sz="2400" kern="100" dirty="0">
                <a:latin typeface="+mn-ea"/>
                <a:cs typeface="宋体" panose="02010600030101010101" pitchFamily="2" charset="-122"/>
              </a:rPr>
              <a:t>&gt;</a:t>
            </a:r>
            <a:r>
              <a:rPr lang="zh-CN" altLang="zh-CN" sz="2400" kern="100" dirty="0">
                <a:latin typeface="+mn-ea"/>
                <a:cs typeface="宋体" panose="02010600030101010101" pitchFamily="2" charset="-122"/>
              </a:rPr>
              <a:t>纯色”命令，将颜色设置为</a:t>
            </a:r>
            <a:r>
              <a:rPr lang="en-US" altLang="zh-CN" sz="2400" kern="100" dirty="0">
                <a:latin typeface="+mn-ea"/>
                <a:cs typeface="宋体" panose="02010600030101010101" pitchFamily="2" charset="-122"/>
              </a:rPr>
              <a:t>(235</a:t>
            </a:r>
            <a:r>
              <a:rPr lang="zh-CN" altLang="zh-CN" sz="2400" kern="100" dirty="0">
                <a:latin typeface="+mn-ea"/>
                <a:cs typeface="宋体" panose="02010600030101010101" pitchFamily="2" charset="-122"/>
              </a:rPr>
              <a:t>，</a:t>
            </a:r>
            <a:r>
              <a:rPr lang="en-US" altLang="zh-CN" sz="2400" kern="100" dirty="0">
                <a:latin typeface="+mn-ea"/>
                <a:cs typeface="宋体" panose="02010600030101010101" pitchFamily="2" charset="-122"/>
              </a:rPr>
              <a:t>177</a:t>
            </a:r>
            <a:r>
              <a:rPr lang="zh-CN" altLang="zh-CN" sz="2400" kern="100" dirty="0">
                <a:latin typeface="+mn-ea"/>
                <a:cs typeface="宋体" panose="02010600030101010101" pitchFamily="2" charset="-122"/>
              </a:rPr>
              <a:t>，</a:t>
            </a:r>
            <a:r>
              <a:rPr lang="en-US" altLang="zh-CN" sz="2400" kern="100" dirty="0">
                <a:latin typeface="+mn-ea"/>
                <a:cs typeface="宋体" panose="02010600030101010101" pitchFamily="2" charset="-122"/>
              </a:rPr>
              <a:t>10)</a:t>
            </a:r>
            <a:r>
              <a:rPr lang="zh-CN" altLang="zh-CN" sz="2400" kern="100" dirty="0">
                <a:latin typeface="+mn-ea"/>
                <a:cs typeface="宋体" panose="02010600030101010101" pitchFamily="2" charset="-122"/>
              </a:rPr>
              <a:t>，将该图层命名为“背景”，如图</a:t>
            </a:r>
            <a:r>
              <a:rPr lang="en-US" altLang="zh-CN" sz="2400" kern="100" dirty="0">
                <a:latin typeface="+mn-ea"/>
                <a:cs typeface="宋体" panose="02010600030101010101" pitchFamily="2" charset="-122"/>
              </a:rPr>
              <a:t>4-3</a:t>
            </a:r>
            <a:r>
              <a:rPr lang="zh-CN" altLang="zh-CN" sz="2400" kern="100" dirty="0">
                <a:latin typeface="+mn-ea"/>
                <a:cs typeface="宋体" panose="02010600030101010101" pitchFamily="2" charset="-122"/>
              </a:rPr>
              <a:t>所示。</a:t>
            </a:r>
            <a:endParaRPr lang="zh-CN" altLang="zh-CN" kern="100" dirty="0">
              <a:effectLst/>
              <a:latin typeface="+mn-ea"/>
              <a:cs typeface="Times New Roman" panose="02020603050405020304" pitchFamily="18" charset="0"/>
            </a:endParaRPr>
          </a:p>
        </p:txBody>
      </p:sp>
      <p:pic>
        <p:nvPicPr>
          <p:cNvPr id="12" name="图片 11"/>
          <p:cNvPicPr/>
          <p:nvPr/>
        </p:nvPicPr>
        <p:blipFill>
          <a:blip r:embed="rId4">
            <a:extLst>
              <a:ext uri="{28A0092B-C50C-407E-A947-70E740481C1C}">
                <a14:useLocalDpi xmlns:a14="http://schemas.microsoft.com/office/drawing/2010/main" val="0"/>
              </a:ext>
            </a:extLst>
          </a:blip>
          <a:srcRect/>
          <a:stretch>
            <a:fillRect/>
          </a:stretch>
        </p:blipFill>
        <p:spPr>
          <a:xfrm>
            <a:off x="3200619" y="2985361"/>
            <a:ext cx="8150770" cy="2517368"/>
          </a:xfrm>
          <a:prstGeom prst="rect">
            <a:avLst/>
          </a:prstGeom>
          <a:noFill/>
          <a:ln>
            <a:noFill/>
          </a:ln>
        </p:spPr>
      </p:pic>
      <p:sp>
        <p:nvSpPr>
          <p:cNvPr id="3" name="矩形 2"/>
          <p:cNvSpPr/>
          <p:nvPr/>
        </p:nvSpPr>
        <p:spPr>
          <a:xfrm>
            <a:off x="6015624" y="5510065"/>
            <a:ext cx="1205779" cy="583108"/>
          </a:xfrm>
          <a:prstGeom prst="rect">
            <a:avLst/>
          </a:prstGeom>
        </p:spPr>
        <p:txBody>
          <a:bodyPr wrap="none">
            <a:spAutoFit/>
          </a:bodyPr>
          <a:lstStyle/>
          <a:p>
            <a:pPr indent="304800" algn="ctr">
              <a:lnSpc>
                <a:spcPct val="150000"/>
              </a:lnSpc>
              <a:spcAft>
                <a:spcPts val="0"/>
              </a:spcAft>
            </a:pPr>
            <a:r>
              <a:rPr lang="zh-CN" altLang="zh-CN" sz="2400" kern="100" dirty="0">
                <a:latin typeface="Calibri" panose="020F0502020204030204" pitchFamily="34" charset="0"/>
                <a:ea typeface="宋体" panose="02010600030101010101" pitchFamily="2" charset="-122"/>
                <a:cs typeface="宋体" panose="02010600030101010101" pitchFamily="2" charset="-122"/>
              </a:rPr>
              <a:t>图</a:t>
            </a:r>
            <a:r>
              <a:rPr lang="en-US" altLang="zh-CN" sz="2400" kern="100" dirty="0">
                <a:latin typeface="Calibri" panose="020F0502020204030204" pitchFamily="34" charset="0"/>
                <a:ea typeface="宋体" panose="02010600030101010101" pitchFamily="2" charset="-122"/>
                <a:cs typeface="宋体" panose="02010600030101010101" pitchFamily="2" charset="-122"/>
              </a:rPr>
              <a:t>4-3</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10" name="等腰三角形 9"/>
          <p:cNvSpPr/>
          <p:nvPr/>
        </p:nvSpPr>
        <p:spPr>
          <a:xfrm rot="16200000">
            <a:off x="2253007" y="1017598"/>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ustDataLst>
      <p:tags r:id="rId1"/>
    </p:custDataLst>
    <p:extLst>
      <p:ext uri="{BB962C8B-B14F-4D97-AF65-F5344CB8AC3E}">
        <p14:creationId xmlns:p14="http://schemas.microsoft.com/office/powerpoint/2010/main" val="2369828746"/>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COMMONDATA" val="eyJoZGlkIjoiOTBkYmQ4ODUyMzM0NjY3ODk5ZDU1YmE3MTljNTEyYzAifQ=="/>
</p:tagLst>
</file>

<file path=ppt/tags/tag10.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100.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101.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102.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103.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104.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105.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106.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107.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108.xml><?xml version="1.0" encoding="utf-8"?>
<p:tagLst xmlns:a="http://schemas.openxmlformats.org/drawingml/2006/main" xmlns:r="http://schemas.openxmlformats.org/officeDocument/2006/relationships" xmlns:p="http://schemas.openxmlformats.org/presentationml/2006/main">
  <p:tag name="ISLIDE.ICON" val="#167752;#48750;"/>
</p:tagLst>
</file>

<file path=ppt/tags/tag109.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11.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110.xml><?xml version="1.0" encoding="utf-8"?>
<p:tagLst xmlns:a="http://schemas.openxmlformats.org/drawingml/2006/main" xmlns:r="http://schemas.openxmlformats.org/officeDocument/2006/relationships" xmlns:p="http://schemas.openxmlformats.org/presentationml/2006/main">
  <p:tag name="ISLIDE.ICON" val="#167752;"/>
</p:tagLst>
</file>

<file path=ppt/tags/tag111.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112.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113.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114.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12.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13.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14.xml><?xml version="1.0" encoding="utf-8"?>
<p:tagLst xmlns:a="http://schemas.openxmlformats.org/drawingml/2006/main" xmlns:r="http://schemas.openxmlformats.org/officeDocument/2006/relationships" xmlns:p="http://schemas.openxmlformats.org/presentationml/2006/main">
  <p:tag name="ISLIDE.ICON" val="#167752;"/>
</p:tagLst>
</file>

<file path=ppt/tags/tag15.xml><?xml version="1.0" encoding="utf-8"?>
<p:tagLst xmlns:a="http://schemas.openxmlformats.org/drawingml/2006/main" xmlns:r="http://schemas.openxmlformats.org/officeDocument/2006/relationships" xmlns:p="http://schemas.openxmlformats.org/presentationml/2006/main">
  <p:tag name="KSO_WM_DIAGRAM_VIRTUALLY_FRAME" val="{&quot;height&quot;:402.55811023622044,&quot;left&quot;:426.5033858267717,&quot;top&quot;:68.72094488188976,&quot;width&quot;:371.17881889763777}"/>
</p:tagLst>
</file>

<file path=ppt/tags/tag16.xml><?xml version="1.0" encoding="utf-8"?>
<p:tagLst xmlns:a="http://schemas.openxmlformats.org/drawingml/2006/main" xmlns:r="http://schemas.openxmlformats.org/officeDocument/2006/relationships" xmlns:p="http://schemas.openxmlformats.org/presentationml/2006/main">
  <p:tag name="KSO_WM_DIAGRAM_VIRTUALLY_FRAME" val="{&quot;height&quot;:402.55811023622044,&quot;left&quot;:426.5033858267717,&quot;top&quot;:68.72094488188976,&quot;width&quot;:371.17881889763777}"/>
</p:tagLst>
</file>

<file path=ppt/tags/tag17.xml><?xml version="1.0" encoding="utf-8"?>
<p:tagLst xmlns:a="http://schemas.openxmlformats.org/drawingml/2006/main" xmlns:r="http://schemas.openxmlformats.org/officeDocument/2006/relationships" xmlns:p="http://schemas.openxmlformats.org/presentationml/2006/main">
  <p:tag name="KSO_WM_DIAGRAM_VIRTUALLY_FRAME" val="{&quot;height&quot;:402.55811023622044,&quot;left&quot;:426.5033858267717,&quot;top&quot;:68.72094488188976,&quot;width&quot;:371.17881889763777}"/>
</p:tagLst>
</file>

<file path=ppt/tags/tag18.xml><?xml version="1.0" encoding="utf-8"?>
<p:tagLst xmlns:a="http://schemas.openxmlformats.org/drawingml/2006/main" xmlns:r="http://schemas.openxmlformats.org/officeDocument/2006/relationships" xmlns:p="http://schemas.openxmlformats.org/presentationml/2006/main">
  <p:tag name="KSO_WM_DIAGRAM_VIRTUALLY_FRAME" val="{&quot;height&quot;:402.55811023622044,&quot;left&quot;:426.5033858267717,&quot;top&quot;:68.72094488188976,&quot;width&quot;:371.17881889763777}"/>
</p:tagLst>
</file>

<file path=ppt/tags/tag19.xml><?xml version="1.0" encoding="utf-8"?>
<p:tagLst xmlns:a="http://schemas.openxmlformats.org/drawingml/2006/main" xmlns:r="http://schemas.openxmlformats.org/officeDocument/2006/relationships" xmlns:p="http://schemas.openxmlformats.org/presentationml/2006/main">
  <p:tag name="KSO_WM_DIAGRAM_VIRTUALLY_FRAME" val="{&quot;height&quot;:402.55811023622044,&quot;left&quot;:426.5033858267717,&quot;top&quot;:68.72094488188976,&quot;width&quot;:371.17881889763777}"/>
</p:tagLst>
</file>

<file path=ppt/tags/tag2.xml><?xml version="1.0" encoding="utf-8"?>
<p:tagLst xmlns:a="http://schemas.openxmlformats.org/drawingml/2006/main" xmlns:r="http://schemas.openxmlformats.org/officeDocument/2006/relationships" xmlns:p="http://schemas.openxmlformats.org/presentationml/2006/main">
  <p:tag name="ISLIDE.ICON" val="#167752;"/>
</p:tagLst>
</file>

<file path=ppt/tags/tag20.xml><?xml version="1.0" encoding="utf-8"?>
<p:tagLst xmlns:a="http://schemas.openxmlformats.org/drawingml/2006/main" xmlns:r="http://schemas.openxmlformats.org/officeDocument/2006/relationships" xmlns:p="http://schemas.openxmlformats.org/presentationml/2006/main">
  <p:tag name="KSO_WM_DIAGRAM_VIRTUALLY_FRAME" val="{&quot;height&quot;:402.55811023622044,&quot;left&quot;:426.5033858267717,&quot;top&quot;:68.72094488188976,&quot;width&quot;:371.17881889763777}"/>
</p:tagLst>
</file>

<file path=ppt/tags/tag21.xml><?xml version="1.0" encoding="utf-8"?>
<p:tagLst xmlns:a="http://schemas.openxmlformats.org/drawingml/2006/main" xmlns:r="http://schemas.openxmlformats.org/officeDocument/2006/relationships" xmlns:p="http://schemas.openxmlformats.org/presentationml/2006/main">
  <p:tag name="KSO_WM_DIAGRAM_VIRTUALLY_FRAME" val="{&quot;height&quot;:402.55811023622044,&quot;left&quot;:426.5033858267717,&quot;top&quot;:68.72094488188976,&quot;width&quot;:371.17881889763777}"/>
</p:tagLst>
</file>

<file path=ppt/tags/tag22.xml><?xml version="1.0" encoding="utf-8"?>
<p:tagLst xmlns:a="http://schemas.openxmlformats.org/drawingml/2006/main" xmlns:r="http://schemas.openxmlformats.org/officeDocument/2006/relationships" xmlns:p="http://schemas.openxmlformats.org/presentationml/2006/main">
  <p:tag name="KSO_WM_DIAGRAM_VIRTUALLY_FRAME" val="{&quot;height&quot;:402.55811023622044,&quot;left&quot;:426.5033858267717,&quot;top&quot;:68.72094488188976,&quot;width&quot;:371.17881889763777}"/>
</p:tagLst>
</file>

<file path=ppt/tags/tag23.xml><?xml version="1.0" encoding="utf-8"?>
<p:tagLst xmlns:a="http://schemas.openxmlformats.org/drawingml/2006/main" xmlns:r="http://schemas.openxmlformats.org/officeDocument/2006/relationships" xmlns:p="http://schemas.openxmlformats.org/presentationml/2006/main">
  <p:tag name="KSO_WM_DIAGRAM_VIRTUALLY_FRAME" val="{&quot;height&quot;:402.55811023622044,&quot;left&quot;:426.5033858267717,&quot;top&quot;:68.72094488188976,&quot;width&quot;:371.17881889763777}"/>
</p:tagLst>
</file>

<file path=ppt/tags/tag24.xml><?xml version="1.0" encoding="utf-8"?>
<p:tagLst xmlns:a="http://schemas.openxmlformats.org/drawingml/2006/main" xmlns:r="http://schemas.openxmlformats.org/officeDocument/2006/relationships" xmlns:p="http://schemas.openxmlformats.org/presentationml/2006/main">
  <p:tag name="KSO_WM_DIAGRAM_VIRTUALLY_FRAME" val="{&quot;height&quot;:402.55811023622044,&quot;left&quot;:426.5033858267717,&quot;top&quot;:68.72094488188976,&quot;width&quot;:371.17881889763777}"/>
</p:tagLst>
</file>

<file path=ppt/tags/tag25.xml><?xml version="1.0" encoding="utf-8"?>
<p:tagLst xmlns:a="http://schemas.openxmlformats.org/drawingml/2006/main" xmlns:r="http://schemas.openxmlformats.org/officeDocument/2006/relationships" xmlns:p="http://schemas.openxmlformats.org/presentationml/2006/main">
  <p:tag name="KSO_WM_DIAGRAM_VIRTUALLY_FRAME" val="{&quot;height&quot;:402.55811023622044,&quot;left&quot;:426.5033858267717,&quot;top&quot;:68.72094488188976,&quot;width&quot;:371.17881889763777}"/>
</p:tagLst>
</file>

<file path=ppt/tags/tag26.xml><?xml version="1.0" encoding="utf-8"?>
<p:tagLst xmlns:a="http://schemas.openxmlformats.org/drawingml/2006/main" xmlns:r="http://schemas.openxmlformats.org/officeDocument/2006/relationships" xmlns:p="http://schemas.openxmlformats.org/presentationml/2006/main">
  <p:tag name="KSO_WM_DIAGRAM_VIRTUALLY_FRAME" val="{&quot;height&quot;:402.55811023622044,&quot;left&quot;:426.5033858267717,&quot;top&quot;:68.72094488188976,&quot;width&quot;:371.17881889763777}"/>
</p:tagLst>
</file>

<file path=ppt/tags/tag27.xml><?xml version="1.0" encoding="utf-8"?>
<p:tagLst xmlns:a="http://schemas.openxmlformats.org/drawingml/2006/main" xmlns:r="http://schemas.openxmlformats.org/officeDocument/2006/relationships" xmlns:p="http://schemas.openxmlformats.org/presentationml/2006/main">
  <p:tag name="ISLIDE.ICON" val="#167752;"/>
</p:tagLst>
</file>

<file path=ppt/tags/tag28.xml><?xml version="1.0" encoding="utf-8"?>
<p:tagLst xmlns:a="http://schemas.openxmlformats.org/drawingml/2006/main" xmlns:r="http://schemas.openxmlformats.org/officeDocument/2006/relationships" xmlns:p="http://schemas.openxmlformats.org/presentationml/2006/main">
  <p:tag name="ISLIDE.ICON" val="#167752;"/>
</p:tagLst>
</file>

<file path=ppt/tags/tag29.xml><?xml version="1.0" encoding="utf-8"?>
<p:tagLst xmlns:a="http://schemas.openxmlformats.org/drawingml/2006/main" xmlns:r="http://schemas.openxmlformats.org/officeDocument/2006/relationships" xmlns:p="http://schemas.openxmlformats.org/presentationml/2006/main">
  <p:tag name="ISLIDE.ICON" val="#167752;"/>
</p:tagLst>
</file>

<file path=ppt/tags/tag3.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30.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31.xml><?xml version="1.0" encoding="utf-8"?>
<p:tagLst xmlns:a="http://schemas.openxmlformats.org/drawingml/2006/main" xmlns:r="http://schemas.openxmlformats.org/officeDocument/2006/relationships" xmlns:p="http://schemas.openxmlformats.org/presentationml/2006/main">
  <p:tag name="ISLIDE.ICON" val="#167752;"/>
</p:tagLst>
</file>

<file path=ppt/tags/tag32.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33.xml><?xml version="1.0" encoding="utf-8"?>
<p:tagLst xmlns:a="http://schemas.openxmlformats.org/drawingml/2006/main" xmlns:r="http://schemas.openxmlformats.org/officeDocument/2006/relationships" xmlns:p="http://schemas.openxmlformats.org/presentationml/2006/main">
  <p:tag name="ISLIDE.ICON" val="#167752;"/>
</p:tagLst>
</file>

<file path=ppt/tags/tag34.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35.xml><?xml version="1.0" encoding="utf-8"?>
<p:tagLst xmlns:a="http://schemas.openxmlformats.org/drawingml/2006/main" xmlns:r="http://schemas.openxmlformats.org/officeDocument/2006/relationships" xmlns:p="http://schemas.openxmlformats.org/presentationml/2006/main">
  <p:tag name="ISLIDE.ICON" val="#167752;"/>
</p:tagLst>
</file>

<file path=ppt/tags/tag36.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37.xml><?xml version="1.0" encoding="utf-8"?>
<p:tagLst xmlns:a="http://schemas.openxmlformats.org/drawingml/2006/main" xmlns:r="http://schemas.openxmlformats.org/officeDocument/2006/relationships" xmlns:p="http://schemas.openxmlformats.org/presentationml/2006/main">
  <p:tag name="ISLIDE.ICON" val="#167752;"/>
</p:tagLst>
</file>

<file path=ppt/tags/tag38.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39.xml><?xml version="1.0" encoding="utf-8"?>
<p:tagLst xmlns:a="http://schemas.openxmlformats.org/drawingml/2006/main" xmlns:r="http://schemas.openxmlformats.org/officeDocument/2006/relationships" xmlns:p="http://schemas.openxmlformats.org/presentationml/2006/main">
  <p:tag name="ISLIDE.ICON" val="#167752;"/>
</p:tagLst>
</file>

<file path=ppt/tags/tag4.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40.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41.xml><?xml version="1.0" encoding="utf-8"?>
<p:tagLst xmlns:a="http://schemas.openxmlformats.org/drawingml/2006/main" xmlns:r="http://schemas.openxmlformats.org/officeDocument/2006/relationships" xmlns:p="http://schemas.openxmlformats.org/presentationml/2006/main">
  <p:tag name="ISLIDE.ICON" val="#167752;"/>
</p:tagLst>
</file>

<file path=ppt/tags/tag42.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43.xml><?xml version="1.0" encoding="utf-8"?>
<p:tagLst xmlns:a="http://schemas.openxmlformats.org/drawingml/2006/main" xmlns:r="http://schemas.openxmlformats.org/officeDocument/2006/relationships" xmlns:p="http://schemas.openxmlformats.org/presentationml/2006/main">
  <p:tag name="ISLIDE.ICON" val="#167752;"/>
</p:tagLst>
</file>

<file path=ppt/tags/tag44.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45.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46.xml><?xml version="1.0" encoding="utf-8"?>
<p:tagLst xmlns:a="http://schemas.openxmlformats.org/drawingml/2006/main" xmlns:r="http://schemas.openxmlformats.org/officeDocument/2006/relationships" xmlns:p="http://schemas.openxmlformats.org/presentationml/2006/main">
  <p:tag name="ISLIDE.ICON" val="#167752;"/>
</p:tagLst>
</file>

<file path=ppt/tags/tag47.xml><?xml version="1.0" encoding="utf-8"?>
<p:tagLst xmlns:a="http://schemas.openxmlformats.org/drawingml/2006/main" xmlns:r="http://schemas.openxmlformats.org/officeDocument/2006/relationships" xmlns:p="http://schemas.openxmlformats.org/presentationml/2006/main">
  <p:tag name="ISLIDE.ICON" val="#167752;"/>
</p:tagLst>
</file>

<file path=ppt/tags/tag48.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49.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5.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50.xml><?xml version="1.0" encoding="utf-8"?>
<p:tagLst xmlns:a="http://schemas.openxmlformats.org/drawingml/2006/main" xmlns:r="http://schemas.openxmlformats.org/officeDocument/2006/relationships" xmlns:p="http://schemas.openxmlformats.org/presentationml/2006/main">
  <p:tag name="ISLIDE.ICON" val="#167752;"/>
</p:tagLst>
</file>

<file path=ppt/tags/tag51.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52.xml><?xml version="1.0" encoding="utf-8"?>
<p:tagLst xmlns:a="http://schemas.openxmlformats.org/drawingml/2006/main" xmlns:r="http://schemas.openxmlformats.org/officeDocument/2006/relationships" xmlns:p="http://schemas.openxmlformats.org/presentationml/2006/main">
  <p:tag name="ISLIDE.ICON" val="#167752;"/>
</p:tagLst>
</file>

<file path=ppt/tags/tag53.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54.xml><?xml version="1.0" encoding="utf-8"?>
<p:tagLst xmlns:a="http://schemas.openxmlformats.org/drawingml/2006/main" xmlns:r="http://schemas.openxmlformats.org/officeDocument/2006/relationships" xmlns:p="http://schemas.openxmlformats.org/presentationml/2006/main">
  <p:tag name="ISLIDE.ICON" val="#167752;"/>
</p:tagLst>
</file>

<file path=ppt/tags/tag55.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56.xml><?xml version="1.0" encoding="utf-8"?>
<p:tagLst xmlns:a="http://schemas.openxmlformats.org/drawingml/2006/main" xmlns:r="http://schemas.openxmlformats.org/officeDocument/2006/relationships" xmlns:p="http://schemas.openxmlformats.org/presentationml/2006/main">
  <p:tag name="ISLIDE.ICON" val="#167752;"/>
</p:tagLst>
</file>

<file path=ppt/tags/tag57.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58.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59.xml><?xml version="1.0" encoding="utf-8"?>
<p:tagLst xmlns:a="http://schemas.openxmlformats.org/drawingml/2006/main" xmlns:r="http://schemas.openxmlformats.org/officeDocument/2006/relationships" xmlns:p="http://schemas.openxmlformats.org/presentationml/2006/main">
  <p:tag name="ISLIDE.ICON" val="#167752;"/>
</p:tagLst>
</file>

<file path=ppt/tags/tag6.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60.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61.xml><?xml version="1.0" encoding="utf-8"?>
<p:tagLst xmlns:a="http://schemas.openxmlformats.org/drawingml/2006/main" xmlns:r="http://schemas.openxmlformats.org/officeDocument/2006/relationships" xmlns:p="http://schemas.openxmlformats.org/presentationml/2006/main">
  <p:tag name="ISLIDE.ICON" val="#167752;"/>
</p:tagLst>
</file>

<file path=ppt/tags/tag62.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63.xml><?xml version="1.0" encoding="utf-8"?>
<p:tagLst xmlns:a="http://schemas.openxmlformats.org/drawingml/2006/main" xmlns:r="http://schemas.openxmlformats.org/officeDocument/2006/relationships" xmlns:p="http://schemas.openxmlformats.org/presentationml/2006/main">
  <p:tag name="ISLIDE.ICON" val="#167752;"/>
</p:tagLst>
</file>

<file path=ppt/tags/tag64.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65.xml><?xml version="1.0" encoding="utf-8"?>
<p:tagLst xmlns:a="http://schemas.openxmlformats.org/drawingml/2006/main" xmlns:r="http://schemas.openxmlformats.org/officeDocument/2006/relationships" xmlns:p="http://schemas.openxmlformats.org/presentationml/2006/main">
  <p:tag name="ISLIDE.ICON" val="#167752;"/>
</p:tagLst>
</file>

<file path=ppt/tags/tag66.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67.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68.xml><?xml version="1.0" encoding="utf-8"?>
<p:tagLst xmlns:a="http://schemas.openxmlformats.org/drawingml/2006/main" xmlns:r="http://schemas.openxmlformats.org/officeDocument/2006/relationships" xmlns:p="http://schemas.openxmlformats.org/presentationml/2006/main">
  <p:tag name="ISLIDE.ICON" val="#167752;"/>
</p:tagLst>
</file>

<file path=ppt/tags/tag69.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7.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70.xml><?xml version="1.0" encoding="utf-8"?>
<p:tagLst xmlns:a="http://schemas.openxmlformats.org/drawingml/2006/main" xmlns:r="http://schemas.openxmlformats.org/officeDocument/2006/relationships" xmlns:p="http://schemas.openxmlformats.org/presentationml/2006/main">
  <p:tag name="ISLIDE.ICON" val="#167752;"/>
</p:tagLst>
</file>

<file path=ppt/tags/tag71.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72.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73.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74.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75.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76.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77.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78.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79.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8.xml><?xml version="1.0" encoding="utf-8"?>
<p:tagLst xmlns:a="http://schemas.openxmlformats.org/drawingml/2006/main" xmlns:r="http://schemas.openxmlformats.org/officeDocument/2006/relationships" xmlns:p="http://schemas.openxmlformats.org/presentationml/2006/main">
  <p:tag name="ISLIDE.ICON" val="#167752;"/>
</p:tagLst>
</file>

<file path=ppt/tags/tag80.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81.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82.xml><?xml version="1.0" encoding="utf-8"?>
<p:tagLst xmlns:a="http://schemas.openxmlformats.org/drawingml/2006/main" xmlns:r="http://schemas.openxmlformats.org/officeDocument/2006/relationships" xmlns:p="http://schemas.openxmlformats.org/presentationml/2006/main">
  <p:tag name="ISLIDE.ICON" val="#167752;#48750;"/>
</p:tagLst>
</file>

<file path=ppt/tags/tag83.xml><?xml version="1.0" encoding="utf-8"?>
<p:tagLst xmlns:a="http://schemas.openxmlformats.org/drawingml/2006/main" xmlns:r="http://schemas.openxmlformats.org/officeDocument/2006/relationships" xmlns:p="http://schemas.openxmlformats.org/presentationml/2006/main">
  <p:tag name="ISLIDE.ICON" val="#167752;"/>
</p:tagLst>
</file>

<file path=ppt/tags/tag84.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85.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86.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87.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88.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89.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9.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90.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91.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92.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93.xml><?xml version="1.0" encoding="utf-8"?>
<p:tagLst xmlns:a="http://schemas.openxmlformats.org/drawingml/2006/main" xmlns:r="http://schemas.openxmlformats.org/officeDocument/2006/relationships" xmlns:p="http://schemas.openxmlformats.org/presentationml/2006/main">
  <p:tag name="ISLIDE.ICON" val="#167752;#48750;"/>
</p:tagLst>
</file>

<file path=ppt/tags/tag94.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95.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96.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97.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98.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99.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heme/theme1.xml><?xml version="1.0" encoding="utf-8"?>
<a:theme xmlns:a="http://schemas.openxmlformats.org/drawingml/2006/main" name="Office 主题​​">
  <a:themeElements>
    <a:clrScheme name="自定义 1">
      <a:dk1>
        <a:sysClr val="windowText" lastClr="000000"/>
      </a:dk1>
      <a:lt1>
        <a:sysClr val="window" lastClr="FFFFFF"/>
      </a:lt1>
      <a:dk2>
        <a:srgbClr val="44546A"/>
      </a:dk2>
      <a:lt2>
        <a:srgbClr val="E7E6E6"/>
      </a:lt2>
      <a:accent1>
        <a:srgbClr val="324A7A"/>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微软雅黑">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9344</Words>
  <Application>Microsoft Office PowerPoint</Application>
  <PresentationFormat>宽屏</PresentationFormat>
  <Paragraphs>350</Paragraphs>
  <Slides>60</Slides>
  <Notes>0</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60</vt:i4>
      </vt:variant>
    </vt:vector>
  </HeadingPairs>
  <TitlesOfParts>
    <vt:vector size="68" baseType="lpstr">
      <vt:lpstr>等线</vt:lpstr>
      <vt:lpstr>黑体</vt:lpstr>
      <vt:lpstr>宋体</vt:lpstr>
      <vt:lpstr>微软雅黑</vt:lpstr>
      <vt:lpstr>Arial</vt:lpstr>
      <vt:lpstr>Calibri</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3</cp:revision>
  <dcterms:created xsi:type="dcterms:W3CDTF">2022-12-20T13:09:00Z</dcterms:created>
  <dcterms:modified xsi:type="dcterms:W3CDTF">2024-06-06T02:26:03Z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6EB8C865D0F54AFD95AA1B19AC70CFFA_12</vt:lpwstr>
  </property>
  <property fmtid="{D5CDD505-2E9C-101B-9397-08002B2CF9AE}" pid="3" name="KSOProductBuildVer">
    <vt:lpwstr>2052-12.1.0.16729</vt:lpwstr>
  </property>
</Properties>
</file>